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72" r:id="rId5"/>
    <p:sldId id="271" r:id="rId6"/>
    <p:sldId id="262" r:id="rId7"/>
    <p:sldId id="267" r:id="rId8"/>
    <p:sldId id="268" r:id="rId9"/>
    <p:sldId id="260" r:id="rId10"/>
    <p:sldId id="269" r:id="rId11"/>
    <p:sldId id="270" r:id="rId12"/>
    <p:sldId id="273" r:id="rId13"/>
    <p:sldId id="257" r:id="rId14"/>
    <p:sldId id="258" r:id="rId15"/>
    <p:sldId id="263" r:id="rId16"/>
    <p:sldId id="264" r:id="rId17"/>
    <p:sldId id="265" r:id="rId18"/>
    <p:sldId id="266"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7836CF-258F-D116-1275-957A8D8F47F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4512C88-B618-F29C-63D5-94091547A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F7DAA87-3B6A-687F-68B1-4C07F2200247}"/>
              </a:ext>
            </a:extLst>
          </p:cNvPr>
          <p:cNvSpPr>
            <a:spLocks noGrp="1"/>
          </p:cNvSpPr>
          <p:nvPr>
            <p:ph type="dt" sz="half" idx="10"/>
          </p:nvPr>
        </p:nvSpPr>
        <p:spPr/>
        <p:txBody>
          <a:bodyPr/>
          <a:lstStyle/>
          <a:p>
            <a:fld id="{08CB3DF9-68DC-4736-A40E-C9DDF8069DFD}" type="datetimeFigureOut">
              <a:rPr lang="it-IT" smtClean="0"/>
              <a:t>20/02/2025</a:t>
            </a:fld>
            <a:endParaRPr lang="it-IT"/>
          </a:p>
        </p:txBody>
      </p:sp>
      <p:sp>
        <p:nvSpPr>
          <p:cNvPr id="5" name="Segnaposto piè di pagina 4">
            <a:extLst>
              <a:ext uri="{FF2B5EF4-FFF2-40B4-BE49-F238E27FC236}">
                <a16:creationId xmlns:a16="http://schemas.microsoft.com/office/drawing/2014/main" id="{3396A578-A0BC-8512-1486-0A07B8EED4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A5A3BF-5AA0-1DAE-1A22-D594AE308E6E}"/>
              </a:ext>
            </a:extLst>
          </p:cNvPr>
          <p:cNvSpPr>
            <a:spLocks noGrp="1"/>
          </p:cNvSpPr>
          <p:nvPr>
            <p:ph type="sldNum" sz="quarter" idx="12"/>
          </p:nvPr>
        </p:nvSpPr>
        <p:spPr/>
        <p:txBody>
          <a:bodyPr/>
          <a:lstStyle/>
          <a:p>
            <a:fld id="{E329BBA7-ADF8-47BF-9299-28F44ED7F5E8}" type="slidenum">
              <a:rPr lang="it-IT" smtClean="0"/>
              <a:t>‹N›</a:t>
            </a:fld>
            <a:endParaRPr lang="it-IT"/>
          </a:p>
        </p:txBody>
      </p:sp>
    </p:spTree>
    <p:extLst>
      <p:ext uri="{BB962C8B-B14F-4D97-AF65-F5344CB8AC3E}">
        <p14:creationId xmlns:p14="http://schemas.microsoft.com/office/powerpoint/2010/main" val="97223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A21C5-8E6D-D2A9-5620-24B767AB1B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CD496FE-DA7D-AC98-3D0F-0277DE2B6E3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C5390B-54FB-459B-72D9-530DEB4C7B41}"/>
              </a:ext>
            </a:extLst>
          </p:cNvPr>
          <p:cNvSpPr>
            <a:spLocks noGrp="1"/>
          </p:cNvSpPr>
          <p:nvPr>
            <p:ph type="dt" sz="half" idx="10"/>
          </p:nvPr>
        </p:nvSpPr>
        <p:spPr/>
        <p:txBody>
          <a:bodyPr/>
          <a:lstStyle/>
          <a:p>
            <a:fld id="{08CB3DF9-68DC-4736-A40E-C9DDF8069DFD}" type="datetimeFigureOut">
              <a:rPr lang="it-IT" smtClean="0"/>
              <a:t>20/02/2025</a:t>
            </a:fld>
            <a:endParaRPr lang="it-IT"/>
          </a:p>
        </p:txBody>
      </p:sp>
      <p:sp>
        <p:nvSpPr>
          <p:cNvPr id="5" name="Segnaposto piè di pagina 4">
            <a:extLst>
              <a:ext uri="{FF2B5EF4-FFF2-40B4-BE49-F238E27FC236}">
                <a16:creationId xmlns:a16="http://schemas.microsoft.com/office/drawing/2014/main" id="{B49E8922-F48E-1D72-95BE-359960E1BC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AD14F7C-8F08-927C-0D7C-91A258971AB2}"/>
              </a:ext>
            </a:extLst>
          </p:cNvPr>
          <p:cNvSpPr>
            <a:spLocks noGrp="1"/>
          </p:cNvSpPr>
          <p:nvPr>
            <p:ph type="sldNum" sz="quarter" idx="12"/>
          </p:nvPr>
        </p:nvSpPr>
        <p:spPr/>
        <p:txBody>
          <a:bodyPr/>
          <a:lstStyle/>
          <a:p>
            <a:fld id="{E329BBA7-ADF8-47BF-9299-28F44ED7F5E8}" type="slidenum">
              <a:rPr lang="it-IT" smtClean="0"/>
              <a:t>‹N›</a:t>
            </a:fld>
            <a:endParaRPr lang="it-IT"/>
          </a:p>
        </p:txBody>
      </p:sp>
    </p:spTree>
    <p:extLst>
      <p:ext uri="{BB962C8B-B14F-4D97-AF65-F5344CB8AC3E}">
        <p14:creationId xmlns:p14="http://schemas.microsoft.com/office/powerpoint/2010/main" val="398806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CDB0A9D-5AFB-99D4-0F07-239543FBB24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5D038C1-6BA5-6778-B34C-713FCAFE7BD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2E19EDD-64DE-275D-11A6-2B2A387FB223}"/>
              </a:ext>
            </a:extLst>
          </p:cNvPr>
          <p:cNvSpPr>
            <a:spLocks noGrp="1"/>
          </p:cNvSpPr>
          <p:nvPr>
            <p:ph type="dt" sz="half" idx="10"/>
          </p:nvPr>
        </p:nvSpPr>
        <p:spPr/>
        <p:txBody>
          <a:bodyPr/>
          <a:lstStyle/>
          <a:p>
            <a:fld id="{08CB3DF9-68DC-4736-A40E-C9DDF8069DFD}" type="datetimeFigureOut">
              <a:rPr lang="it-IT" smtClean="0"/>
              <a:t>20/02/2025</a:t>
            </a:fld>
            <a:endParaRPr lang="it-IT"/>
          </a:p>
        </p:txBody>
      </p:sp>
      <p:sp>
        <p:nvSpPr>
          <p:cNvPr id="5" name="Segnaposto piè di pagina 4">
            <a:extLst>
              <a:ext uri="{FF2B5EF4-FFF2-40B4-BE49-F238E27FC236}">
                <a16:creationId xmlns:a16="http://schemas.microsoft.com/office/drawing/2014/main" id="{34EE7459-E40D-24AB-5C68-5A1E6765B28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AEFA62-FF37-E87B-0585-F2FEB3C65F1D}"/>
              </a:ext>
            </a:extLst>
          </p:cNvPr>
          <p:cNvSpPr>
            <a:spLocks noGrp="1"/>
          </p:cNvSpPr>
          <p:nvPr>
            <p:ph type="sldNum" sz="quarter" idx="12"/>
          </p:nvPr>
        </p:nvSpPr>
        <p:spPr/>
        <p:txBody>
          <a:bodyPr/>
          <a:lstStyle/>
          <a:p>
            <a:fld id="{E329BBA7-ADF8-47BF-9299-28F44ED7F5E8}" type="slidenum">
              <a:rPr lang="it-IT" smtClean="0"/>
              <a:t>‹N›</a:t>
            </a:fld>
            <a:endParaRPr lang="it-IT"/>
          </a:p>
        </p:txBody>
      </p:sp>
    </p:spTree>
    <p:extLst>
      <p:ext uri="{BB962C8B-B14F-4D97-AF65-F5344CB8AC3E}">
        <p14:creationId xmlns:p14="http://schemas.microsoft.com/office/powerpoint/2010/main" val="230252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818918-424C-D5B2-51B5-9152728A15C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9E6DCF0-EC3A-5179-3877-B5C48829486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4203CAF-5993-35AB-F772-48AEDFD18D2B}"/>
              </a:ext>
            </a:extLst>
          </p:cNvPr>
          <p:cNvSpPr>
            <a:spLocks noGrp="1"/>
          </p:cNvSpPr>
          <p:nvPr>
            <p:ph type="dt" sz="half" idx="10"/>
          </p:nvPr>
        </p:nvSpPr>
        <p:spPr/>
        <p:txBody>
          <a:bodyPr/>
          <a:lstStyle/>
          <a:p>
            <a:fld id="{08CB3DF9-68DC-4736-A40E-C9DDF8069DFD}" type="datetimeFigureOut">
              <a:rPr lang="it-IT" smtClean="0"/>
              <a:t>20/02/2025</a:t>
            </a:fld>
            <a:endParaRPr lang="it-IT"/>
          </a:p>
        </p:txBody>
      </p:sp>
      <p:sp>
        <p:nvSpPr>
          <p:cNvPr id="5" name="Segnaposto piè di pagina 4">
            <a:extLst>
              <a:ext uri="{FF2B5EF4-FFF2-40B4-BE49-F238E27FC236}">
                <a16:creationId xmlns:a16="http://schemas.microsoft.com/office/drawing/2014/main" id="{F103E917-6407-B65C-2484-386DDCD8FF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F0F613-DA5A-AAF5-F0FC-16795FDABAC6}"/>
              </a:ext>
            </a:extLst>
          </p:cNvPr>
          <p:cNvSpPr>
            <a:spLocks noGrp="1"/>
          </p:cNvSpPr>
          <p:nvPr>
            <p:ph type="sldNum" sz="quarter" idx="12"/>
          </p:nvPr>
        </p:nvSpPr>
        <p:spPr/>
        <p:txBody>
          <a:bodyPr/>
          <a:lstStyle/>
          <a:p>
            <a:fld id="{E329BBA7-ADF8-47BF-9299-28F44ED7F5E8}" type="slidenum">
              <a:rPr lang="it-IT" smtClean="0"/>
              <a:t>‹N›</a:t>
            </a:fld>
            <a:endParaRPr lang="it-IT"/>
          </a:p>
        </p:txBody>
      </p:sp>
    </p:spTree>
    <p:extLst>
      <p:ext uri="{BB962C8B-B14F-4D97-AF65-F5344CB8AC3E}">
        <p14:creationId xmlns:p14="http://schemas.microsoft.com/office/powerpoint/2010/main" val="28579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D7DF64-F4A0-AF23-3841-863988A7683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71C110A-3448-E626-2934-3FAFFDE749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E12F5D4-F703-68DE-C89B-5D458E9A2377}"/>
              </a:ext>
            </a:extLst>
          </p:cNvPr>
          <p:cNvSpPr>
            <a:spLocks noGrp="1"/>
          </p:cNvSpPr>
          <p:nvPr>
            <p:ph type="dt" sz="half" idx="10"/>
          </p:nvPr>
        </p:nvSpPr>
        <p:spPr/>
        <p:txBody>
          <a:bodyPr/>
          <a:lstStyle/>
          <a:p>
            <a:fld id="{08CB3DF9-68DC-4736-A40E-C9DDF8069DFD}" type="datetimeFigureOut">
              <a:rPr lang="it-IT" smtClean="0"/>
              <a:t>20/02/2025</a:t>
            </a:fld>
            <a:endParaRPr lang="it-IT"/>
          </a:p>
        </p:txBody>
      </p:sp>
      <p:sp>
        <p:nvSpPr>
          <p:cNvPr id="5" name="Segnaposto piè di pagina 4">
            <a:extLst>
              <a:ext uri="{FF2B5EF4-FFF2-40B4-BE49-F238E27FC236}">
                <a16:creationId xmlns:a16="http://schemas.microsoft.com/office/drawing/2014/main" id="{465D679E-4E1B-C507-13D1-B1CC5483575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D5BF26-CF6E-275B-D221-2FB59F4401C6}"/>
              </a:ext>
            </a:extLst>
          </p:cNvPr>
          <p:cNvSpPr>
            <a:spLocks noGrp="1"/>
          </p:cNvSpPr>
          <p:nvPr>
            <p:ph type="sldNum" sz="quarter" idx="12"/>
          </p:nvPr>
        </p:nvSpPr>
        <p:spPr/>
        <p:txBody>
          <a:bodyPr/>
          <a:lstStyle/>
          <a:p>
            <a:fld id="{E329BBA7-ADF8-47BF-9299-28F44ED7F5E8}" type="slidenum">
              <a:rPr lang="it-IT" smtClean="0"/>
              <a:t>‹N›</a:t>
            </a:fld>
            <a:endParaRPr lang="it-IT"/>
          </a:p>
        </p:txBody>
      </p:sp>
    </p:spTree>
    <p:extLst>
      <p:ext uri="{BB962C8B-B14F-4D97-AF65-F5344CB8AC3E}">
        <p14:creationId xmlns:p14="http://schemas.microsoft.com/office/powerpoint/2010/main" val="2318492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EDD949-023B-87A5-C4C4-883BFFD57B3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F8F0A79-3887-3F32-9D98-6623B515202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406E49E2-9496-AE8D-AC2B-5CF94A11823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369B59B2-CC9C-A815-BBFD-B613BD0A5202}"/>
              </a:ext>
            </a:extLst>
          </p:cNvPr>
          <p:cNvSpPr>
            <a:spLocks noGrp="1"/>
          </p:cNvSpPr>
          <p:nvPr>
            <p:ph type="dt" sz="half" idx="10"/>
          </p:nvPr>
        </p:nvSpPr>
        <p:spPr/>
        <p:txBody>
          <a:bodyPr/>
          <a:lstStyle/>
          <a:p>
            <a:fld id="{08CB3DF9-68DC-4736-A40E-C9DDF8069DFD}" type="datetimeFigureOut">
              <a:rPr lang="it-IT" smtClean="0"/>
              <a:t>20/02/2025</a:t>
            </a:fld>
            <a:endParaRPr lang="it-IT"/>
          </a:p>
        </p:txBody>
      </p:sp>
      <p:sp>
        <p:nvSpPr>
          <p:cNvPr id="6" name="Segnaposto piè di pagina 5">
            <a:extLst>
              <a:ext uri="{FF2B5EF4-FFF2-40B4-BE49-F238E27FC236}">
                <a16:creationId xmlns:a16="http://schemas.microsoft.com/office/drawing/2014/main" id="{8984AF59-EED7-F873-58E6-251B4CDE8A6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2C994EB-48CF-4EB8-469A-8993ABC9C809}"/>
              </a:ext>
            </a:extLst>
          </p:cNvPr>
          <p:cNvSpPr>
            <a:spLocks noGrp="1"/>
          </p:cNvSpPr>
          <p:nvPr>
            <p:ph type="sldNum" sz="quarter" idx="12"/>
          </p:nvPr>
        </p:nvSpPr>
        <p:spPr/>
        <p:txBody>
          <a:bodyPr/>
          <a:lstStyle/>
          <a:p>
            <a:fld id="{E329BBA7-ADF8-47BF-9299-28F44ED7F5E8}" type="slidenum">
              <a:rPr lang="it-IT" smtClean="0"/>
              <a:t>‹N›</a:t>
            </a:fld>
            <a:endParaRPr lang="it-IT"/>
          </a:p>
        </p:txBody>
      </p:sp>
    </p:spTree>
    <p:extLst>
      <p:ext uri="{BB962C8B-B14F-4D97-AF65-F5344CB8AC3E}">
        <p14:creationId xmlns:p14="http://schemas.microsoft.com/office/powerpoint/2010/main" val="3803100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B22F3A-20EF-2E8E-F537-B1BAF624CB3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312975F-2BCD-F130-A445-3228E1CA9B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8E3C170-1200-67CC-7D4B-FA18E5A2A8E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76713F6E-8A8D-3435-52CD-867E8FF7B1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9D82762-27B5-95C7-A4DC-31F1BC00CF8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045C8FB-2C33-260B-F153-F8607F4C240A}"/>
              </a:ext>
            </a:extLst>
          </p:cNvPr>
          <p:cNvSpPr>
            <a:spLocks noGrp="1"/>
          </p:cNvSpPr>
          <p:nvPr>
            <p:ph type="dt" sz="half" idx="10"/>
          </p:nvPr>
        </p:nvSpPr>
        <p:spPr/>
        <p:txBody>
          <a:bodyPr/>
          <a:lstStyle/>
          <a:p>
            <a:fld id="{08CB3DF9-68DC-4736-A40E-C9DDF8069DFD}" type="datetimeFigureOut">
              <a:rPr lang="it-IT" smtClean="0"/>
              <a:t>20/02/2025</a:t>
            </a:fld>
            <a:endParaRPr lang="it-IT"/>
          </a:p>
        </p:txBody>
      </p:sp>
      <p:sp>
        <p:nvSpPr>
          <p:cNvPr id="8" name="Segnaposto piè di pagina 7">
            <a:extLst>
              <a:ext uri="{FF2B5EF4-FFF2-40B4-BE49-F238E27FC236}">
                <a16:creationId xmlns:a16="http://schemas.microsoft.com/office/drawing/2014/main" id="{3E82B2A3-B88E-EE16-1338-50178C5EF71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3A71E72-94EC-BCA2-4744-29DCE56A0E40}"/>
              </a:ext>
            </a:extLst>
          </p:cNvPr>
          <p:cNvSpPr>
            <a:spLocks noGrp="1"/>
          </p:cNvSpPr>
          <p:nvPr>
            <p:ph type="sldNum" sz="quarter" idx="12"/>
          </p:nvPr>
        </p:nvSpPr>
        <p:spPr/>
        <p:txBody>
          <a:bodyPr/>
          <a:lstStyle/>
          <a:p>
            <a:fld id="{E329BBA7-ADF8-47BF-9299-28F44ED7F5E8}" type="slidenum">
              <a:rPr lang="it-IT" smtClean="0"/>
              <a:t>‹N›</a:t>
            </a:fld>
            <a:endParaRPr lang="it-IT"/>
          </a:p>
        </p:txBody>
      </p:sp>
    </p:spTree>
    <p:extLst>
      <p:ext uri="{BB962C8B-B14F-4D97-AF65-F5344CB8AC3E}">
        <p14:creationId xmlns:p14="http://schemas.microsoft.com/office/powerpoint/2010/main" val="2654348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9EACCF-35B4-CB3D-9B3A-914CDAD2B47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EC46636-9FA5-81CA-9D9C-3BE46BD24411}"/>
              </a:ext>
            </a:extLst>
          </p:cNvPr>
          <p:cNvSpPr>
            <a:spLocks noGrp="1"/>
          </p:cNvSpPr>
          <p:nvPr>
            <p:ph type="dt" sz="half" idx="10"/>
          </p:nvPr>
        </p:nvSpPr>
        <p:spPr/>
        <p:txBody>
          <a:bodyPr/>
          <a:lstStyle/>
          <a:p>
            <a:fld id="{08CB3DF9-68DC-4736-A40E-C9DDF8069DFD}" type="datetimeFigureOut">
              <a:rPr lang="it-IT" smtClean="0"/>
              <a:t>20/02/2025</a:t>
            </a:fld>
            <a:endParaRPr lang="it-IT"/>
          </a:p>
        </p:txBody>
      </p:sp>
      <p:sp>
        <p:nvSpPr>
          <p:cNvPr id="4" name="Segnaposto piè di pagina 3">
            <a:extLst>
              <a:ext uri="{FF2B5EF4-FFF2-40B4-BE49-F238E27FC236}">
                <a16:creationId xmlns:a16="http://schemas.microsoft.com/office/drawing/2014/main" id="{25A7D37E-D3BE-2F82-CFCA-8813B3E559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6FB37ED-F1E2-5EEE-53F0-6D74B1CF9EF0}"/>
              </a:ext>
            </a:extLst>
          </p:cNvPr>
          <p:cNvSpPr>
            <a:spLocks noGrp="1"/>
          </p:cNvSpPr>
          <p:nvPr>
            <p:ph type="sldNum" sz="quarter" idx="12"/>
          </p:nvPr>
        </p:nvSpPr>
        <p:spPr/>
        <p:txBody>
          <a:bodyPr/>
          <a:lstStyle/>
          <a:p>
            <a:fld id="{E329BBA7-ADF8-47BF-9299-28F44ED7F5E8}" type="slidenum">
              <a:rPr lang="it-IT" smtClean="0"/>
              <a:t>‹N›</a:t>
            </a:fld>
            <a:endParaRPr lang="it-IT"/>
          </a:p>
        </p:txBody>
      </p:sp>
    </p:spTree>
    <p:extLst>
      <p:ext uri="{BB962C8B-B14F-4D97-AF65-F5344CB8AC3E}">
        <p14:creationId xmlns:p14="http://schemas.microsoft.com/office/powerpoint/2010/main" val="714902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ED454C9-7995-E727-71E7-113CCA23A124}"/>
              </a:ext>
            </a:extLst>
          </p:cNvPr>
          <p:cNvSpPr>
            <a:spLocks noGrp="1"/>
          </p:cNvSpPr>
          <p:nvPr>
            <p:ph type="dt" sz="half" idx="10"/>
          </p:nvPr>
        </p:nvSpPr>
        <p:spPr/>
        <p:txBody>
          <a:bodyPr/>
          <a:lstStyle/>
          <a:p>
            <a:fld id="{08CB3DF9-68DC-4736-A40E-C9DDF8069DFD}" type="datetimeFigureOut">
              <a:rPr lang="it-IT" smtClean="0"/>
              <a:t>20/02/2025</a:t>
            </a:fld>
            <a:endParaRPr lang="it-IT"/>
          </a:p>
        </p:txBody>
      </p:sp>
      <p:sp>
        <p:nvSpPr>
          <p:cNvPr id="3" name="Segnaposto piè di pagina 2">
            <a:extLst>
              <a:ext uri="{FF2B5EF4-FFF2-40B4-BE49-F238E27FC236}">
                <a16:creationId xmlns:a16="http://schemas.microsoft.com/office/drawing/2014/main" id="{7AE50B15-0B95-7250-1A98-279784E4453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EACF737-BE0D-3A6A-D2F3-98524D70C42D}"/>
              </a:ext>
            </a:extLst>
          </p:cNvPr>
          <p:cNvSpPr>
            <a:spLocks noGrp="1"/>
          </p:cNvSpPr>
          <p:nvPr>
            <p:ph type="sldNum" sz="quarter" idx="12"/>
          </p:nvPr>
        </p:nvSpPr>
        <p:spPr/>
        <p:txBody>
          <a:bodyPr/>
          <a:lstStyle/>
          <a:p>
            <a:fld id="{E329BBA7-ADF8-47BF-9299-28F44ED7F5E8}" type="slidenum">
              <a:rPr lang="it-IT" smtClean="0"/>
              <a:t>‹N›</a:t>
            </a:fld>
            <a:endParaRPr lang="it-IT"/>
          </a:p>
        </p:txBody>
      </p:sp>
    </p:spTree>
    <p:extLst>
      <p:ext uri="{BB962C8B-B14F-4D97-AF65-F5344CB8AC3E}">
        <p14:creationId xmlns:p14="http://schemas.microsoft.com/office/powerpoint/2010/main" val="36891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63B62-550A-2920-99AA-BD7B6C805A2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0B5A62D-8E29-057E-9B37-84365E3B44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AC80055-DD6C-7F21-62CF-006266BC74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978816C-8A77-28CA-BFE0-34B7D30E7822}"/>
              </a:ext>
            </a:extLst>
          </p:cNvPr>
          <p:cNvSpPr>
            <a:spLocks noGrp="1"/>
          </p:cNvSpPr>
          <p:nvPr>
            <p:ph type="dt" sz="half" idx="10"/>
          </p:nvPr>
        </p:nvSpPr>
        <p:spPr/>
        <p:txBody>
          <a:bodyPr/>
          <a:lstStyle/>
          <a:p>
            <a:fld id="{08CB3DF9-68DC-4736-A40E-C9DDF8069DFD}" type="datetimeFigureOut">
              <a:rPr lang="it-IT" smtClean="0"/>
              <a:t>20/02/2025</a:t>
            </a:fld>
            <a:endParaRPr lang="it-IT"/>
          </a:p>
        </p:txBody>
      </p:sp>
      <p:sp>
        <p:nvSpPr>
          <p:cNvPr id="6" name="Segnaposto piè di pagina 5">
            <a:extLst>
              <a:ext uri="{FF2B5EF4-FFF2-40B4-BE49-F238E27FC236}">
                <a16:creationId xmlns:a16="http://schemas.microsoft.com/office/drawing/2014/main" id="{08835117-EA24-1F88-639D-742EB4AD839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28AEAC8-2481-026C-5236-1BFA5EE55C71}"/>
              </a:ext>
            </a:extLst>
          </p:cNvPr>
          <p:cNvSpPr>
            <a:spLocks noGrp="1"/>
          </p:cNvSpPr>
          <p:nvPr>
            <p:ph type="sldNum" sz="quarter" idx="12"/>
          </p:nvPr>
        </p:nvSpPr>
        <p:spPr/>
        <p:txBody>
          <a:bodyPr/>
          <a:lstStyle/>
          <a:p>
            <a:fld id="{E329BBA7-ADF8-47BF-9299-28F44ED7F5E8}" type="slidenum">
              <a:rPr lang="it-IT" smtClean="0"/>
              <a:t>‹N›</a:t>
            </a:fld>
            <a:endParaRPr lang="it-IT"/>
          </a:p>
        </p:txBody>
      </p:sp>
    </p:spTree>
    <p:extLst>
      <p:ext uri="{BB962C8B-B14F-4D97-AF65-F5344CB8AC3E}">
        <p14:creationId xmlns:p14="http://schemas.microsoft.com/office/powerpoint/2010/main" val="244567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52D2F-7DAB-A57F-2324-EB07C67982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7375005-FD21-C22B-8AC1-76AC7E1DAB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3DD88F4-29F5-EA0C-F469-34C804FA7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98B89AB-2C57-D36F-75BA-449A4AA23399}"/>
              </a:ext>
            </a:extLst>
          </p:cNvPr>
          <p:cNvSpPr>
            <a:spLocks noGrp="1"/>
          </p:cNvSpPr>
          <p:nvPr>
            <p:ph type="dt" sz="half" idx="10"/>
          </p:nvPr>
        </p:nvSpPr>
        <p:spPr/>
        <p:txBody>
          <a:bodyPr/>
          <a:lstStyle/>
          <a:p>
            <a:fld id="{08CB3DF9-68DC-4736-A40E-C9DDF8069DFD}" type="datetimeFigureOut">
              <a:rPr lang="it-IT" smtClean="0"/>
              <a:t>20/02/2025</a:t>
            </a:fld>
            <a:endParaRPr lang="it-IT"/>
          </a:p>
        </p:txBody>
      </p:sp>
      <p:sp>
        <p:nvSpPr>
          <p:cNvPr id="6" name="Segnaposto piè di pagina 5">
            <a:extLst>
              <a:ext uri="{FF2B5EF4-FFF2-40B4-BE49-F238E27FC236}">
                <a16:creationId xmlns:a16="http://schemas.microsoft.com/office/drawing/2014/main" id="{1D130704-E80A-0B72-3F14-D4DCB65BB7E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85C9D48-9A2C-A02A-3DD2-AD494C9F89C6}"/>
              </a:ext>
            </a:extLst>
          </p:cNvPr>
          <p:cNvSpPr>
            <a:spLocks noGrp="1"/>
          </p:cNvSpPr>
          <p:nvPr>
            <p:ph type="sldNum" sz="quarter" idx="12"/>
          </p:nvPr>
        </p:nvSpPr>
        <p:spPr/>
        <p:txBody>
          <a:bodyPr/>
          <a:lstStyle/>
          <a:p>
            <a:fld id="{E329BBA7-ADF8-47BF-9299-28F44ED7F5E8}" type="slidenum">
              <a:rPr lang="it-IT" smtClean="0"/>
              <a:t>‹N›</a:t>
            </a:fld>
            <a:endParaRPr lang="it-IT"/>
          </a:p>
        </p:txBody>
      </p:sp>
    </p:spTree>
    <p:extLst>
      <p:ext uri="{BB962C8B-B14F-4D97-AF65-F5344CB8AC3E}">
        <p14:creationId xmlns:p14="http://schemas.microsoft.com/office/powerpoint/2010/main" val="966135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4D91B2B-FA12-1495-D88F-1F9B738F3F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2BBD052-E2DB-618E-61C1-53CF35E46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1856D16-163C-AE87-4141-4671096F7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8CB3DF9-68DC-4736-A40E-C9DDF8069DFD}" type="datetimeFigureOut">
              <a:rPr lang="it-IT" smtClean="0"/>
              <a:t>20/02/2025</a:t>
            </a:fld>
            <a:endParaRPr lang="it-IT"/>
          </a:p>
        </p:txBody>
      </p:sp>
      <p:sp>
        <p:nvSpPr>
          <p:cNvPr id="5" name="Segnaposto piè di pagina 4">
            <a:extLst>
              <a:ext uri="{FF2B5EF4-FFF2-40B4-BE49-F238E27FC236}">
                <a16:creationId xmlns:a16="http://schemas.microsoft.com/office/drawing/2014/main" id="{7A9DE421-08B5-57D3-26D3-B60759059A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BA2C61A3-C233-F23E-047F-1B94DCCFA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29BBA7-ADF8-47BF-9299-28F44ED7F5E8}" type="slidenum">
              <a:rPr lang="it-IT" smtClean="0"/>
              <a:t>‹N›</a:t>
            </a:fld>
            <a:endParaRPr lang="it-IT"/>
          </a:p>
        </p:txBody>
      </p:sp>
    </p:spTree>
    <p:extLst>
      <p:ext uri="{BB962C8B-B14F-4D97-AF65-F5344CB8AC3E}">
        <p14:creationId xmlns:p14="http://schemas.microsoft.com/office/powerpoint/2010/main" val="3103063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q=https://us06web.zoom.us/j/83258093831?pwd%3Diue8YJYgwTx9vSvnUOeFCmubUy0VF5.1&amp;sa=D&amp;source=calendar&amp;usd=2&amp;usg=AOvVaw2b8D-sYoZIT73be6HyY7i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lfattoquotidiano.it/in-edicola/articoli/2025/02/19/trump-ferma-il-piano-nato-e-la-sua-espansione-neocon/788336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E71BB9CA-0502-C9F9-90A5-469B6DCB444F}"/>
              </a:ext>
            </a:extLst>
          </p:cNvPr>
          <p:cNvSpPr>
            <a:spLocks noGrp="1"/>
          </p:cNvSpPr>
          <p:nvPr>
            <p:ph type="ctrTitle"/>
          </p:nvPr>
        </p:nvSpPr>
        <p:spPr>
          <a:xfrm>
            <a:off x="660042" y="891652"/>
            <a:ext cx="4412021" cy="3030724"/>
          </a:xfrm>
        </p:spPr>
        <p:txBody>
          <a:bodyPr anchor="b">
            <a:normAutofit/>
          </a:bodyPr>
          <a:lstStyle/>
          <a:p>
            <a:pPr algn="r"/>
            <a:r>
              <a:rPr lang="it-IT" sz="3400" b="1">
                <a:solidFill>
                  <a:srgbClr val="FFFFFF"/>
                </a:solidFill>
              </a:rPr>
              <a:t>Per la «bella pace» nella nuova Yalta delle «brutte tregue». </a:t>
            </a:r>
            <a:br>
              <a:rPr lang="it-IT" sz="3400">
                <a:solidFill>
                  <a:srgbClr val="FFFFFF"/>
                </a:solidFill>
              </a:rPr>
            </a:br>
            <a:r>
              <a:rPr lang="it-IT" sz="3400">
                <a:solidFill>
                  <a:srgbClr val="FFFFFF"/>
                </a:solidFill>
              </a:rPr>
              <a:t>Cogliere l’occasione per rilanciare le proposte e le iniziative disarmiste.</a:t>
            </a:r>
          </a:p>
        </p:txBody>
      </p:sp>
      <p:sp>
        <p:nvSpPr>
          <p:cNvPr id="3" name="Sottotitolo 2">
            <a:extLst>
              <a:ext uri="{FF2B5EF4-FFF2-40B4-BE49-F238E27FC236}">
                <a16:creationId xmlns:a16="http://schemas.microsoft.com/office/drawing/2014/main" id="{2F40C5DB-C70F-5643-4423-7F4EEDFAFC77}"/>
              </a:ext>
            </a:extLst>
          </p:cNvPr>
          <p:cNvSpPr>
            <a:spLocks noGrp="1"/>
          </p:cNvSpPr>
          <p:nvPr>
            <p:ph type="subTitle" idx="1"/>
          </p:nvPr>
        </p:nvSpPr>
        <p:spPr>
          <a:xfrm>
            <a:off x="945791" y="4745317"/>
            <a:ext cx="4126272" cy="1375145"/>
          </a:xfrm>
        </p:spPr>
        <p:txBody>
          <a:bodyPr>
            <a:normAutofit fontScale="70000" lnSpcReduction="20000"/>
          </a:bodyPr>
          <a:lstStyle/>
          <a:p>
            <a:pPr algn="r"/>
            <a:r>
              <a:rPr lang="it-IT" b="1" dirty="0">
                <a:solidFill>
                  <a:srgbClr val="FFFFFF"/>
                </a:solidFill>
              </a:rPr>
              <a:t>Di Alfonso Navarra – coordinatore dei Disarmisti esigenti </a:t>
            </a:r>
          </a:p>
          <a:p>
            <a:pPr algn="r"/>
            <a:r>
              <a:rPr lang="it-IT" b="1" dirty="0">
                <a:solidFill>
                  <a:srgbClr val="FFFFFF"/>
                </a:solidFill>
              </a:rPr>
              <a:t>20 febbraio 2025 – webinar online</a:t>
            </a:r>
          </a:p>
          <a:p>
            <a:pPr algn="r"/>
            <a:r>
              <a:rPr lang="it-IT" b="0" i="0" dirty="0">
                <a:solidFill>
                  <a:schemeClr val="bg1"/>
                </a:solidFill>
                <a:effectLst/>
                <a:latin typeface="Google Sans"/>
                <a:hlinkClick r:id="rId2">
                  <a:extLst>
                    <a:ext uri="{A12FA001-AC4F-418D-AE19-62706E023703}">
                      <ahyp:hlinkClr xmlns:ahyp="http://schemas.microsoft.com/office/drawing/2018/hyperlinkcolor" val="tx"/>
                    </a:ext>
                  </a:extLst>
                </a:hlinkClick>
              </a:rPr>
              <a:t>https://us06web.zoom.us/j/83258093831?pwd=iue8YJYgwTx9vSvnUOeFCmubUy0VF5.1</a:t>
            </a:r>
            <a:endParaRPr lang="it-IT" b="1" dirty="0">
              <a:solidFill>
                <a:schemeClr val="bg1"/>
              </a:solidFill>
            </a:endParaRPr>
          </a:p>
        </p:txBody>
      </p:sp>
      <p:pic>
        <p:nvPicPr>
          <p:cNvPr id="10" name="Immagine 9">
            <a:extLst>
              <a:ext uri="{FF2B5EF4-FFF2-40B4-BE49-F238E27FC236}">
                <a16:creationId xmlns:a16="http://schemas.microsoft.com/office/drawing/2014/main" id="{FA25E1BA-6FAD-0B8A-3D6D-5FE782B36107}"/>
              </a:ext>
            </a:extLst>
          </p:cNvPr>
          <p:cNvPicPr>
            <a:picLocks noChangeAspect="1"/>
          </p:cNvPicPr>
          <p:nvPr/>
        </p:nvPicPr>
        <p:blipFill>
          <a:blip r:embed="rId3"/>
          <a:stretch>
            <a:fillRect/>
          </a:stretch>
        </p:blipFill>
        <p:spPr>
          <a:xfrm>
            <a:off x="6096000" y="492028"/>
            <a:ext cx="5608320" cy="5829493"/>
          </a:xfrm>
          <a:prstGeom prst="rect">
            <a:avLst/>
          </a:prstGeom>
        </p:spPr>
      </p:pic>
    </p:spTree>
    <p:extLst>
      <p:ext uri="{BB962C8B-B14F-4D97-AF65-F5344CB8AC3E}">
        <p14:creationId xmlns:p14="http://schemas.microsoft.com/office/powerpoint/2010/main" val="1785152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532CBF-2095-709D-C769-EDFCABC12F2E}"/>
              </a:ext>
            </a:extLst>
          </p:cNvPr>
          <p:cNvSpPr>
            <a:spLocks noGrp="1"/>
          </p:cNvSpPr>
          <p:nvPr>
            <p:ph type="title"/>
          </p:nvPr>
        </p:nvSpPr>
        <p:spPr/>
        <p:txBody>
          <a:bodyPr>
            <a:normAutofit/>
          </a:bodyPr>
          <a:lstStyle/>
          <a:p>
            <a:r>
              <a:rPr lang="it-IT" sz="2800" b="1" dirty="0"/>
              <a:t>Trump parla di frenare la corsa agli armamenti nucleari e di ridurre le spese militari: non è questa forse una occasione da cogliere?</a:t>
            </a:r>
          </a:p>
        </p:txBody>
      </p:sp>
      <p:sp>
        <p:nvSpPr>
          <p:cNvPr id="3" name="Segnaposto contenuto 2">
            <a:extLst>
              <a:ext uri="{FF2B5EF4-FFF2-40B4-BE49-F238E27FC236}">
                <a16:creationId xmlns:a16="http://schemas.microsoft.com/office/drawing/2014/main" id="{2D25F9D7-E21F-3EE2-1B93-A5D1757127F9}"/>
              </a:ext>
            </a:extLst>
          </p:cNvPr>
          <p:cNvSpPr>
            <a:spLocks noGrp="1"/>
          </p:cNvSpPr>
          <p:nvPr>
            <p:ph idx="1"/>
          </p:nvPr>
        </p:nvSpPr>
        <p:spPr/>
        <p:txBody>
          <a:bodyPr>
            <a:normAutofit fontScale="62500" lnSpcReduction="20000"/>
          </a:bodyPr>
          <a:lstStyle/>
          <a:p>
            <a:r>
              <a:rPr lang="it-IT" dirty="0"/>
              <a:t>O dobbiamo fare gli offesi, come i leader europei convocati da Macron, per fortuna non tutti uniti nel «dalli all’autocrate di Washington!» e «continuiamo la guerra al fianco di Zelensky»!</a:t>
            </a:r>
          </a:p>
          <a:p>
            <a:r>
              <a:rPr lang="it-IT" b="1" dirty="0"/>
              <a:t>Le intenzioni espresse dal presidente USA sono inequivocabili: ridurre la corsa agli armamenti nucleari e diminuire la spesa militare. </a:t>
            </a:r>
          </a:p>
          <a:p>
            <a:r>
              <a:rPr lang="it-IT" dirty="0"/>
              <a:t>In particolare, ha proposto di dimezzare i budget della difesa delle tre nazioni, sostenendo che le attuali spese per le armi nucleari sono eccessive e potrebbero essere destinate a scopi più produttivi. Trump ha dichiarato: "</a:t>
            </a:r>
            <a:r>
              <a:rPr lang="it-IT" i="1" dirty="0"/>
              <a:t>Non c'è motivo per cui dovremmo costruire armi nucleari completamente nuove. Ne abbiamo già così tante... Potremmo distruggere il mondo 50 volte, 100 volte</a:t>
            </a:r>
            <a:r>
              <a:rPr lang="it-IT" dirty="0"/>
              <a:t>." </a:t>
            </a:r>
          </a:p>
          <a:p>
            <a:r>
              <a:rPr lang="it-IT" dirty="0"/>
              <a:t>L'amministrazione Trump ha recentemente ordinato al Pentagono di pianificare significativi tagli al budget della difesa, con </a:t>
            </a:r>
            <a:r>
              <a:rPr lang="it-IT" b="1" dirty="0"/>
              <a:t>l'obiettivo di ridurre la spesa dell'8% annualmente nei prossimi cinque anni</a:t>
            </a:r>
            <a:r>
              <a:rPr lang="it-IT" dirty="0"/>
              <a:t>. Questa mossa è in linea con l'obiettivo dichiarato di Trump di diminuire le spese militari e promuovere la denuclearizzazione attraverso negoziati internazionali.</a:t>
            </a:r>
          </a:p>
          <a:p>
            <a:r>
              <a:rPr lang="it-IT" dirty="0"/>
              <a:t>La domanda è: come si concilia questa decisione disarmista con la proposta del 5% del PIL in spese militari?  Mettiamola così: mentre Trump propone una riduzione delle spese militari attraverso negoziati con Russia e Cina, contemporaneamente esorta gli alleati della NATO ad aumentare i loro investimenti nella difesa. Questa strategia mira a riequilibrare le responsabilità finanziarie e operative tra gli Stati Uniti e i loro alleati, cercando al contempo di ridurre le tensioni con le principali potenze rivali.</a:t>
            </a:r>
          </a:p>
          <a:p>
            <a:endParaRPr lang="it-IT" dirty="0"/>
          </a:p>
        </p:txBody>
      </p:sp>
    </p:spTree>
    <p:extLst>
      <p:ext uri="{BB962C8B-B14F-4D97-AF65-F5344CB8AC3E}">
        <p14:creationId xmlns:p14="http://schemas.microsoft.com/office/powerpoint/2010/main" val="201154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5B25CF51-3178-7FC5-EA24-78B7949231B3}"/>
              </a:ext>
            </a:extLst>
          </p:cNvPr>
          <p:cNvSpPr>
            <a:spLocks noGrp="1"/>
          </p:cNvSpPr>
          <p:nvPr>
            <p:ph type="title"/>
          </p:nvPr>
        </p:nvSpPr>
        <p:spPr>
          <a:xfrm>
            <a:off x="1137034" y="609597"/>
            <a:ext cx="9392421" cy="1330841"/>
          </a:xfrm>
        </p:spPr>
        <p:txBody>
          <a:bodyPr>
            <a:normAutofit/>
          </a:bodyPr>
          <a:lstStyle/>
          <a:p>
            <a:r>
              <a:rPr lang="it-IT" dirty="0"/>
              <a:t>La risposta dei leader europei: i vertici di Macron che tifa per la guerra</a:t>
            </a:r>
          </a:p>
        </p:txBody>
      </p:sp>
      <p:sp>
        <p:nvSpPr>
          <p:cNvPr id="3" name="Segnaposto contenuto 2">
            <a:extLst>
              <a:ext uri="{FF2B5EF4-FFF2-40B4-BE49-F238E27FC236}">
                <a16:creationId xmlns:a16="http://schemas.microsoft.com/office/drawing/2014/main" id="{0951B069-5971-3DE2-42A3-9425DEE25ADA}"/>
              </a:ext>
            </a:extLst>
          </p:cNvPr>
          <p:cNvSpPr>
            <a:spLocks noGrp="1"/>
          </p:cNvSpPr>
          <p:nvPr>
            <p:ph idx="1"/>
          </p:nvPr>
        </p:nvSpPr>
        <p:spPr>
          <a:xfrm>
            <a:off x="1137034" y="2198362"/>
            <a:ext cx="4958966" cy="3917773"/>
          </a:xfrm>
        </p:spPr>
        <p:txBody>
          <a:bodyPr>
            <a:normAutofit lnSpcReduction="10000"/>
          </a:bodyPr>
          <a:lstStyle/>
          <a:p>
            <a:r>
              <a:rPr lang="it-IT" sz="1700" dirty="0"/>
              <a:t>L’Europa è convocata, in formato ridotto, a Parigi, il 17 febbraio, da Macron che pensa ancora di fare la guerra a Putin insieme a Zelensky. Fortunatamente il vertice è fallito.</a:t>
            </a:r>
          </a:p>
          <a:p>
            <a:r>
              <a:rPr lang="it-IT" sz="1700" dirty="0"/>
              <a:t>La linea bellicosa sull’Ucraina ha causato danni immensi all’Europa, ma le élites demo-socialiste-liberali-verdi vogliono «</a:t>
            </a:r>
            <a:r>
              <a:rPr lang="it-IT" sz="1700" dirty="0" err="1"/>
              <a:t>tafazzianamemente</a:t>
            </a:r>
            <a:r>
              <a:rPr lang="it-IT" sz="1700" dirty="0"/>
              <a:t>» insistere sui propri errori.</a:t>
            </a:r>
          </a:p>
          <a:p>
            <a:r>
              <a:rPr lang="it-IT" sz="1700" dirty="0"/>
              <a:t>Questa categoria inqualificabile di politici e di burocrati (non riesco, pensando a loro, a reprimere l’</a:t>
            </a:r>
            <a:r>
              <a:rPr lang="it-IT" sz="1700" dirty="0" err="1"/>
              <a:t>incazz</a:t>
            </a:r>
            <a:r>
              <a:rPr lang="it-IT" sz="1700" dirty="0"/>
              <a:t>….tura!) va mandata a casa. Spero che a effettuare lo sfratto siano forze che si battono per la libertà come partecipazione e per l’eguaglianza nel rispetto delle diversità: non dai nostalgici dei totalitarismi del Novecento, come pare stia avvenendo in Germania!</a:t>
            </a:r>
          </a:p>
        </p:txBody>
      </p:sp>
      <p:pic>
        <p:nvPicPr>
          <p:cNvPr id="5" name="Immagine 4">
            <a:extLst>
              <a:ext uri="{FF2B5EF4-FFF2-40B4-BE49-F238E27FC236}">
                <a16:creationId xmlns:a16="http://schemas.microsoft.com/office/drawing/2014/main" id="{7751E7BD-3B51-AB20-474E-0CEE3DFF6C2F}"/>
              </a:ext>
            </a:extLst>
          </p:cNvPr>
          <p:cNvPicPr>
            <a:picLocks noChangeAspect="1"/>
          </p:cNvPicPr>
          <p:nvPr/>
        </p:nvPicPr>
        <p:blipFill>
          <a:blip r:embed="rId2"/>
          <a:stretch>
            <a:fillRect/>
          </a:stretch>
        </p:blipFill>
        <p:spPr>
          <a:xfrm>
            <a:off x="7092703" y="2184914"/>
            <a:ext cx="4041832"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26445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F6A98F-BDCC-E4E0-BDFC-D7F01841C093}"/>
              </a:ext>
            </a:extLst>
          </p:cNvPr>
          <p:cNvSpPr>
            <a:spLocks noGrp="1"/>
          </p:cNvSpPr>
          <p:nvPr>
            <p:ph type="title"/>
          </p:nvPr>
        </p:nvSpPr>
        <p:spPr/>
        <p:txBody>
          <a:bodyPr/>
          <a:lstStyle/>
          <a:p>
            <a:r>
              <a:rPr lang="it-IT" dirty="0"/>
              <a:t>Raniero La Valle: «Serviva un folle per dire che l’Occidente è morto»</a:t>
            </a:r>
          </a:p>
        </p:txBody>
      </p:sp>
      <p:sp>
        <p:nvSpPr>
          <p:cNvPr id="3" name="Segnaposto contenuto 2">
            <a:extLst>
              <a:ext uri="{FF2B5EF4-FFF2-40B4-BE49-F238E27FC236}">
                <a16:creationId xmlns:a16="http://schemas.microsoft.com/office/drawing/2014/main" id="{D4FDB222-0C5E-652F-F0FD-0F8EFCBE6125}"/>
              </a:ext>
            </a:extLst>
          </p:cNvPr>
          <p:cNvSpPr>
            <a:spLocks noGrp="1"/>
          </p:cNvSpPr>
          <p:nvPr>
            <p:ph idx="1"/>
          </p:nvPr>
        </p:nvSpPr>
        <p:spPr/>
        <p:txBody>
          <a:bodyPr>
            <a:normAutofit fontScale="92500" lnSpcReduction="20000"/>
          </a:bodyPr>
          <a:lstStyle/>
          <a:p>
            <a:r>
              <a:rPr lang="it-IT" dirty="0"/>
              <a:t>Intervento sul Fatto Quotidiano del 19 febbraio del 2025: «</a:t>
            </a:r>
            <a:r>
              <a:rPr lang="it-IT" i="1" dirty="0"/>
              <a:t>L’Europa, invece di esser contenta della pace in casa sua, si agita scompostamente perché non riesce ad accettare la sua sconfitta in Ucraina. Ha avuto la sua guerra patriottica che ha fatto fare agli ucraini per conto USA e ora, succube come è stata degli uni e degli altri, è gettata via: certo non può mandare a combattere un esercito che non ha</a:t>
            </a:r>
            <a:r>
              <a:rPr lang="it-IT" dirty="0"/>
              <a:t>». </a:t>
            </a:r>
          </a:p>
          <a:p>
            <a:r>
              <a:rPr lang="it-IT" dirty="0"/>
              <a:t>L’Occidente come idolo culturale e asse del potere sarebbe stato infranto  dal «pazzo» Trump. Ma qual è l’alternativa? Il caos degli anti-imperialisti, Hamas in testa quale simbolo di rivolta contro l’ingiustizia che subiscono i popoli oppressi? Dobbiamo ammainare le bandiere delle resistenze armate, soprattutto quelle che mimano il militarismo dei nemici oppressori: non conducono al riscatto e al trasformare i gruppi umani nemici in gruppi umani amici.</a:t>
            </a:r>
          </a:p>
        </p:txBody>
      </p:sp>
    </p:spTree>
    <p:extLst>
      <p:ext uri="{BB962C8B-B14F-4D97-AF65-F5344CB8AC3E}">
        <p14:creationId xmlns:p14="http://schemas.microsoft.com/office/powerpoint/2010/main" val="3908114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5761AE-5368-150E-0042-BA3EF8FD09EB}"/>
              </a:ext>
            </a:extLst>
          </p:cNvPr>
          <p:cNvSpPr>
            <a:spLocks noGrp="1"/>
          </p:cNvSpPr>
          <p:nvPr>
            <p:ph type="title"/>
          </p:nvPr>
        </p:nvSpPr>
        <p:spPr/>
        <p:txBody>
          <a:bodyPr/>
          <a:lstStyle/>
          <a:p>
            <a:r>
              <a:rPr lang="it-IT" dirty="0"/>
              <a:t>Le posizioni di «Sbilanciamoci»: «puzza» l’assenza dell’ONU e della UE</a:t>
            </a:r>
          </a:p>
        </p:txBody>
      </p:sp>
      <p:sp>
        <p:nvSpPr>
          <p:cNvPr id="3" name="Segnaposto contenuto 2">
            <a:extLst>
              <a:ext uri="{FF2B5EF4-FFF2-40B4-BE49-F238E27FC236}">
                <a16:creationId xmlns:a16="http://schemas.microsoft.com/office/drawing/2014/main" id="{9982F684-E649-3CB2-B943-24BD8CD1DFE8}"/>
              </a:ext>
            </a:extLst>
          </p:cNvPr>
          <p:cNvSpPr>
            <a:spLocks noGrp="1"/>
          </p:cNvSpPr>
          <p:nvPr>
            <p:ph idx="1"/>
          </p:nvPr>
        </p:nvSpPr>
        <p:spPr/>
        <p:txBody>
          <a:bodyPr>
            <a:normAutofit fontScale="70000" lnSpcReduction="20000"/>
          </a:bodyPr>
          <a:lstStyle/>
          <a:p>
            <a:r>
              <a:rPr lang="it-IT" dirty="0"/>
              <a:t>Leggiamo in una nota di Sbilanciamoci: «</a:t>
            </a:r>
            <a:r>
              <a:rPr lang="it-IT" i="1" dirty="0"/>
              <a:t>Alcuni dei requisiti iniziali per un cessate il fuoco negoziato, menzionati dal </a:t>
            </a:r>
            <a:r>
              <a:rPr lang="it-IT" b="1" i="1" dirty="0"/>
              <a:t>Segretario alla Difesa statunitense </a:t>
            </a:r>
            <a:r>
              <a:rPr lang="it-IT" b="1" i="1" dirty="0" err="1"/>
              <a:t>Hegseth</a:t>
            </a:r>
            <a:r>
              <a:rPr lang="it-IT" b="1" i="1" dirty="0"/>
              <a:t> </a:t>
            </a:r>
            <a:r>
              <a:rPr lang="it-IT" i="1" dirty="0"/>
              <a:t>il 12 febbraio a Bruxelles, possono essere condivisibili, e non sono lontani dalle proposte avanzate in questi anni dai pacifisti: la rinuncia dell’Ucraina all’adesione alla NATO nei prossimi 15-20 anni, la salvaguardia del cessate il fuoco da parte di contingenti indipendenti dalla NATO e dagli USA e l’istituzione di una zona cuscinetto profonda fino a 20 km da entrambe le parti nelle quattro regioni contese di Lugansk, Donbass, </a:t>
            </a:r>
            <a:r>
              <a:rPr lang="it-IT" i="1" dirty="0" err="1"/>
              <a:t>Zaporiskia</a:t>
            </a:r>
            <a:r>
              <a:rPr lang="it-IT" i="1" dirty="0"/>
              <a:t> e </a:t>
            </a:r>
            <a:r>
              <a:rPr lang="it-IT" i="1" dirty="0" err="1"/>
              <a:t>Kharkova</a:t>
            </a:r>
            <a:r>
              <a:rPr lang="it-IT" i="1" dirty="0"/>
              <a:t>. Allo stesso tempo, però, gli esperti militari occidentali parlano di inviare una forza di 200.000 soldati per l’Ucraina, un’immagine speculare dei circa 200.000 militari russi presenti in queste regioni, mostrando che pensano a un equilibrio di forze in una logica di guerra, piuttosto che a una missione che assicuri la pace. Naturalmente, una forza di queste dimensioni non potrebbe essere fornita dalle Nazioni Unite, che infatti non vengono nemmeno citate come soggetto da coinvolgere</a:t>
            </a:r>
            <a:r>
              <a:rPr lang="it-IT" dirty="0"/>
              <a:t>».</a:t>
            </a:r>
          </a:p>
          <a:p>
            <a:r>
              <a:rPr lang="it-IT" dirty="0"/>
              <a:t>Ma l’organizzazione «consulente» della RIPD è, ben oltre questi rilievi di dettaglio, totalmente scettica e quindi inducente alla passività. Rileva che le proposte americane negano il ruolo dell’ONU, scavalcano l’Ucraina e la UE, non coinvolgono mediatori credibili come la Turchia (ad Istanbul si sarebbe potuto fare un compromesso già nell’aprile 2022, a due mesi dall’invasione russa). Non capisce però che, nel caos della svolta, ci sono delle opportunità da cogliere e comunque da non abbandonare alla strumentalizzazione della destra, che lavora sulla pancia (le paure) senza stimolare cuore e cervello.</a:t>
            </a:r>
          </a:p>
        </p:txBody>
      </p:sp>
    </p:spTree>
    <p:extLst>
      <p:ext uri="{BB962C8B-B14F-4D97-AF65-F5344CB8AC3E}">
        <p14:creationId xmlns:p14="http://schemas.microsoft.com/office/powerpoint/2010/main" val="3185520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3A6994-1415-278A-4B65-9F857BD4053D}"/>
              </a:ext>
            </a:extLst>
          </p:cNvPr>
          <p:cNvSpPr>
            <a:spLocks noGrp="1"/>
          </p:cNvSpPr>
          <p:nvPr>
            <p:ph type="title"/>
          </p:nvPr>
        </p:nvSpPr>
        <p:spPr/>
        <p:txBody>
          <a:bodyPr/>
          <a:lstStyle/>
          <a:p>
            <a:r>
              <a:rPr lang="it-IT" dirty="0"/>
              <a:t>E’ dovere dei disarmisti riprendere l’iniziativa</a:t>
            </a:r>
          </a:p>
        </p:txBody>
      </p:sp>
      <p:sp>
        <p:nvSpPr>
          <p:cNvPr id="3" name="Segnaposto contenuto 2">
            <a:extLst>
              <a:ext uri="{FF2B5EF4-FFF2-40B4-BE49-F238E27FC236}">
                <a16:creationId xmlns:a16="http://schemas.microsoft.com/office/drawing/2014/main" id="{DCAE917D-C649-BCE8-8103-2DF5373C527B}"/>
              </a:ext>
            </a:extLst>
          </p:cNvPr>
          <p:cNvSpPr>
            <a:spLocks noGrp="1"/>
          </p:cNvSpPr>
          <p:nvPr>
            <p:ph idx="1"/>
          </p:nvPr>
        </p:nvSpPr>
        <p:spPr/>
        <p:txBody>
          <a:bodyPr>
            <a:normAutofit fontScale="85000" lnSpcReduction="20000"/>
          </a:bodyPr>
          <a:lstStyle/>
          <a:p>
            <a:r>
              <a:rPr lang="it-IT" dirty="0"/>
              <a:t>Dobbiamo non ricadere nella trappola del «fronte antifascista» che assolve i guerrafondai ideologici (è la colpa che non possiamo perdonare al PD) ma insistere con il «cessiamo il fuoco» (che è altra cosa dal «cessate il fuoco» dei pacifisti burocratici).</a:t>
            </a:r>
          </a:p>
          <a:p>
            <a:r>
              <a:rPr lang="it-IT" dirty="0"/>
              <a:t>Può giocare, in questo senso, un ruolo centrale la campagna contro i  nuovi euromissili Bielorussia-Germania: la mobilitazione dal basso può porre dei temi che vanno a pesare dove si effettuano i balletti diplomatici, esperienza di Comiso e del </a:t>
            </a:r>
            <a:r>
              <a:rPr lang="it-IT" dirty="0" err="1"/>
              <a:t>Cruisewatching</a:t>
            </a:r>
            <a:r>
              <a:rPr lang="it-IT" dirty="0"/>
              <a:t> degli anni Ottanta </a:t>
            </a:r>
            <a:r>
              <a:rPr lang="it-IT" dirty="0" err="1"/>
              <a:t>docet</a:t>
            </a:r>
            <a:r>
              <a:rPr lang="it-IT" dirty="0"/>
              <a:t>.</a:t>
            </a:r>
          </a:p>
          <a:p>
            <a:r>
              <a:rPr lang="it-IT" dirty="0"/>
              <a:t>Questo obiettivo non va proposto come parte dei negoziati ma, appunto, come misura di fiducia, appoggiata al metodo del disarmo unilaterale, per dare sostanza alla loro credibilità.</a:t>
            </a:r>
          </a:p>
          <a:p>
            <a:r>
              <a:rPr lang="it-IT" dirty="0"/>
              <a:t>Su questa linea, nel cessiamo il fuoco è inclusa «Object war», campagna da rafforzare, come in generale sono da sostenere tutte le obiezioni di coscienza contro il militarismo.</a:t>
            </a:r>
          </a:p>
        </p:txBody>
      </p:sp>
    </p:spTree>
    <p:extLst>
      <p:ext uri="{BB962C8B-B14F-4D97-AF65-F5344CB8AC3E}">
        <p14:creationId xmlns:p14="http://schemas.microsoft.com/office/powerpoint/2010/main" val="790228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86D1AA4D-C1A0-CD70-1C2A-B84857609A13}"/>
              </a:ext>
            </a:extLst>
          </p:cNvPr>
          <p:cNvSpPr>
            <a:spLocks noGrp="1"/>
          </p:cNvSpPr>
          <p:nvPr>
            <p:ph type="title"/>
          </p:nvPr>
        </p:nvSpPr>
        <p:spPr>
          <a:xfrm>
            <a:off x="1137034" y="609597"/>
            <a:ext cx="9392421" cy="1330841"/>
          </a:xfrm>
        </p:spPr>
        <p:txBody>
          <a:bodyPr>
            <a:normAutofit/>
          </a:bodyPr>
          <a:lstStyle/>
          <a:p>
            <a:r>
              <a:rPr lang="it-IT" sz="3400"/>
              <a:t>Il punto centrale, per non restare isolati, è organizzare la resistenza popolare contro l’economia di guerra </a:t>
            </a:r>
          </a:p>
        </p:txBody>
      </p:sp>
      <p:sp>
        <p:nvSpPr>
          <p:cNvPr id="3" name="Segnaposto contenuto 2">
            <a:extLst>
              <a:ext uri="{FF2B5EF4-FFF2-40B4-BE49-F238E27FC236}">
                <a16:creationId xmlns:a16="http://schemas.microsoft.com/office/drawing/2014/main" id="{5877EEAF-3DCF-09C7-6111-155AC80B0F13}"/>
              </a:ext>
            </a:extLst>
          </p:cNvPr>
          <p:cNvSpPr>
            <a:spLocks noGrp="1"/>
          </p:cNvSpPr>
          <p:nvPr>
            <p:ph idx="1"/>
          </p:nvPr>
        </p:nvSpPr>
        <p:spPr>
          <a:xfrm>
            <a:off x="1137034" y="2198362"/>
            <a:ext cx="4958966" cy="3917773"/>
          </a:xfrm>
        </p:spPr>
        <p:txBody>
          <a:bodyPr>
            <a:normAutofit/>
          </a:bodyPr>
          <a:lstStyle/>
          <a:p>
            <a:r>
              <a:rPr lang="it-IT" sz="1300"/>
              <a:t>Il malcontento economico-sociale cresce ma la grande opinione pubblica non ha chiaro che </a:t>
            </a:r>
            <a:r>
              <a:rPr lang="it-IT" sz="1300" b="1"/>
              <a:t>si tratta, in buona parte, delle conseguenze della guerra</a:t>
            </a:r>
            <a:r>
              <a:rPr lang="it-IT" sz="1300"/>
              <a:t>: il fattore che fa crollare una situazione strutturale già critica.</a:t>
            </a:r>
          </a:p>
          <a:p>
            <a:r>
              <a:rPr lang="it-IT" sz="1300"/>
              <a:t>In Italia e in Europa registriamo un divario crescente tra ceti abbienti e settori sociali sempre più impoveriti:</a:t>
            </a:r>
          </a:p>
          <a:p>
            <a:r>
              <a:rPr lang="it-IT" sz="1300" b="1"/>
              <a:t>Bassi salari e disoccupazione </a:t>
            </a:r>
            <a:r>
              <a:rPr lang="it-IT" sz="1300"/>
              <a:t>crescente e elevata a fronte del </a:t>
            </a:r>
            <a:r>
              <a:rPr lang="it-IT" sz="1300" b="1"/>
              <a:t>carovita</a:t>
            </a:r>
            <a:r>
              <a:rPr lang="it-IT" sz="1300"/>
              <a:t> che si fa sentire, a partire dalle bollette energetiche;</a:t>
            </a:r>
          </a:p>
          <a:p>
            <a:r>
              <a:rPr lang="it-IT" sz="1300" b="1"/>
              <a:t>Tagli nelle spese sociali</a:t>
            </a:r>
            <a:r>
              <a:rPr lang="it-IT" sz="1300"/>
              <a:t>: sanità, scuola, edilizia pubblica;</a:t>
            </a:r>
          </a:p>
          <a:p>
            <a:r>
              <a:rPr lang="it-IT" sz="1300" b="1"/>
              <a:t>Frustrazione verso l'élite politica</a:t>
            </a:r>
            <a:r>
              <a:rPr lang="it-IT" sz="1300"/>
              <a:t>, percepita come distante dai problemi reali del popolo;</a:t>
            </a:r>
          </a:p>
          <a:p>
            <a:r>
              <a:rPr lang="it-IT" sz="1300" b="1"/>
              <a:t>Timori legati alla deindustrializzazione</a:t>
            </a:r>
            <a:r>
              <a:rPr lang="it-IT" sz="1300"/>
              <a:t>, soprattutto nel settore manifatturiero ed energetico.</a:t>
            </a:r>
          </a:p>
          <a:p>
            <a:r>
              <a:rPr lang="it-IT" sz="1300" b="1"/>
              <a:t>Ed ora la Von der Leyen ci propone di togliere le spese militari dal patto di stabilità e di investire 500 miliardi europei (eurobond e/o altro?) in armamenti!</a:t>
            </a:r>
          </a:p>
          <a:p>
            <a:endParaRPr lang="it-IT" sz="1300"/>
          </a:p>
          <a:p>
            <a:endParaRPr lang="it-IT" sz="1300"/>
          </a:p>
          <a:p>
            <a:endParaRPr lang="it-IT" sz="1300"/>
          </a:p>
        </p:txBody>
      </p:sp>
      <p:pic>
        <p:nvPicPr>
          <p:cNvPr id="5" name="Immagine 4">
            <a:extLst>
              <a:ext uri="{FF2B5EF4-FFF2-40B4-BE49-F238E27FC236}">
                <a16:creationId xmlns:a16="http://schemas.microsoft.com/office/drawing/2014/main" id="{81566480-C72D-2E32-0631-DA9B8B24E54B}"/>
              </a:ext>
            </a:extLst>
          </p:cNvPr>
          <p:cNvPicPr>
            <a:picLocks noChangeAspect="1"/>
          </p:cNvPicPr>
          <p:nvPr/>
        </p:nvPicPr>
        <p:blipFill>
          <a:blip r:embed="rId2"/>
          <a:stretch>
            <a:fillRect/>
          </a:stretch>
        </p:blipFill>
        <p:spPr>
          <a:xfrm>
            <a:off x="7032780" y="2184914"/>
            <a:ext cx="4161678"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35754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A5FAFD65-F413-EE1A-85B2-A2FA2C4EDBB4}"/>
              </a:ext>
            </a:extLst>
          </p:cNvPr>
          <p:cNvSpPr>
            <a:spLocks noGrp="1"/>
          </p:cNvSpPr>
          <p:nvPr>
            <p:ph type="title"/>
          </p:nvPr>
        </p:nvSpPr>
        <p:spPr>
          <a:xfrm>
            <a:off x="1137034" y="609597"/>
            <a:ext cx="9392421" cy="1330841"/>
          </a:xfrm>
        </p:spPr>
        <p:txBody>
          <a:bodyPr>
            <a:normAutofit/>
          </a:bodyPr>
          <a:lstStyle/>
          <a:p>
            <a:r>
              <a:rPr lang="it-IT" dirty="0"/>
              <a:t>Il capro espiatorio dell’immigrazione incontrollata</a:t>
            </a:r>
          </a:p>
        </p:txBody>
      </p:sp>
      <p:sp>
        <p:nvSpPr>
          <p:cNvPr id="3" name="Segnaposto contenuto 2">
            <a:extLst>
              <a:ext uri="{FF2B5EF4-FFF2-40B4-BE49-F238E27FC236}">
                <a16:creationId xmlns:a16="http://schemas.microsoft.com/office/drawing/2014/main" id="{D588A29B-2559-7DEA-5145-55935AB17BA8}"/>
              </a:ext>
            </a:extLst>
          </p:cNvPr>
          <p:cNvSpPr>
            <a:spLocks noGrp="1"/>
          </p:cNvSpPr>
          <p:nvPr>
            <p:ph idx="1"/>
          </p:nvPr>
        </p:nvSpPr>
        <p:spPr>
          <a:xfrm>
            <a:off x="1137034" y="2198362"/>
            <a:ext cx="4958966" cy="3917773"/>
          </a:xfrm>
        </p:spPr>
        <p:txBody>
          <a:bodyPr>
            <a:normAutofit lnSpcReduction="10000"/>
          </a:bodyPr>
          <a:lstStyle/>
          <a:p>
            <a:r>
              <a:rPr lang="it-IT" sz="1600" dirty="0"/>
              <a:t>La crisi migratoria vissuta come emergenza, viene agganciata al problema dell’ordine pubblico. La destra sfrutta: la paura di un cambiamento culturale e demografico, specialmente nelle zone rurali; l’aumento della criminalità percepita, sebbene i dati ufficiali non confermino un aumento significativo; il senso di insicurezza legato all’integrazione dei migranti, con timori su welfare e mercato del lavoro.</a:t>
            </a:r>
          </a:p>
          <a:p>
            <a:r>
              <a:rPr lang="it-IT" sz="1600" dirty="0"/>
              <a:t>Altri punti critici della «narrazione progressista»: la sfiducia crescente contro le istituzioni. L’opposizione al New Green Deal e la disillusione verso la UE vissuta come euroburocrazia lontana.</a:t>
            </a:r>
          </a:p>
          <a:p>
            <a:r>
              <a:rPr lang="it-IT" b="1" dirty="0">
                <a:solidFill>
                  <a:srgbClr val="0070C0"/>
                </a:solidFill>
              </a:rPr>
              <a:t>Come riuscire a parlare insieme a pancia, cuore e mente della gente?</a:t>
            </a:r>
          </a:p>
        </p:txBody>
      </p:sp>
      <p:pic>
        <p:nvPicPr>
          <p:cNvPr id="7" name="Immagine 6">
            <a:extLst>
              <a:ext uri="{FF2B5EF4-FFF2-40B4-BE49-F238E27FC236}">
                <a16:creationId xmlns:a16="http://schemas.microsoft.com/office/drawing/2014/main" id="{F640C1D2-C487-4451-F15B-6AF428C482C5}"/>
              </a:ext>
            </a:extLst>
          </p:cNvPr>
          <p:cNvPicPr>
            <a:picLocks noChangeAspect="1"/>
          </p:cNvPicPr>
          <p:nvPr/>
        </p:nvPicPr>
        <p:blipFill>
          <a:blip r:embed="rId2"/>
          <a:stretch>
            <a:fillRect/>
          </a:stretch>
        </p:blipFill>
        <p:spPr>
          <a:xfrm>
            <a:off x="7261446" y="2184914"/>
            <a:ext cx="3704346" cy="3755915"/>
          </a:xfrm>
          <a:prstGeom prst="rect">
            <a:avLst/>
          </a:prstGeom>
        </p:spPr>
      </p:pic>
      <p:sp>
        <p:nvSpPr>
          <p:cNvPr id="16" name="Freeform: Shape 15">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7775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6" name="Rectangle 2055">
            <a:extLst>
              <a:ext uri="{FF2B5EF4-FFF2-40B4-BE49-F238E27FC236}">
                <a16:creationId xmlns:a16="http://schemas.microsoft.com/office/drawing/2014/main" id="{B86AA2DA-281A-4806-8977-D617AEAC8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Freeform: Shape 2057">
            <a:extLst>
              <a:ext uri="{FF2B5EF4-FFF2-40B4-BE49-F238E27FC236}">
                <a16:creationId xmlns:a16="http://schemas.microsoft.com/office/drawing/2014/main" id="{64185774-6FC0-4B8D-A8DB-A88546889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07978" y="0"/>
            <a:ext cx="2484022" cy="6858000"/>
          </a:xfrm>
          <a:custGeom>
            <a:avLst/>
            <a:gdLst>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57677 w 2632012"/>
              <a:gd name="connsiteY27" fmla="*/ 2548608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399465 w 2632012"/>
              <a:gd name="connsiteY28" fmla="*/ 2412506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46400 w 2632012"/>
              <a:gd name="connsiteY29" fmla="*/ 2252507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138134 w 2632012"/>
              <a:gd name="connsiteY24" fmla="*/ 5616065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183756 w 2632012"/>
              <a:gd name="connsiteY23" fmla="*/ 5808789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20409 w 2632012"/>
              <a:gd name="connsiteY22" fmla="*/ 6022287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 name="connsiteX0" fmla="*/ 932173 w 2632012"/>
              <a:gd name="connsiteY0" fmla="*/ 1512545 h 6858000"/>
              <a:gd name="connsiteX1" fmla="*/ 932462 w 2632012"/>
              <a:gd name="connsiteY1" fmla="*/ 1512581 h 6858000"/>
              <a:gd name="connsiteX2" fmla="*/ 932378 w 2632012"/>
              <a:gd name="connsiteY2" fmla="*/ 1512599 h 6858000"/>
              <a:gd name="connsiteX3" fmla="*/ 932173 w 2632012"/>
              <a:gd name="connsiteY3" fmla="*/ 1512545 h 6858000"/>
              <a:gd name="connsiteX4" fmla="*/ 1207569 w 2632012"/>
              <a:gd name="connsiteY4" fmla="*/ 0 h 6858000"/>
              <a:gd name="connsiteX5" fmla="*/ 2632012 w 2632012"/>
              <a:gd name="connsiteY5" fmla="*/ 0 h 6858000"/>
              <a:gd name="connsiteX6" fmla="*/ 2632012 w 2632012"/>
              <a:gd name="connsiteY6" fmla="*/ 6858000 h 6858000"/>
              <a:gd name="connsiteX7" fmla="*/ 13514 w 2632012"/>
              <a:gd name="connsiteY7" fmla="*/ 6858000 h 6858000"/>
              <a:gd name="connsiteX8" fmla="*/ 13170 w 2632012"/>
              <a:gd name="connsiteY8" fmla="*/ 6812829 h 6858000"/>
              <a:gd name="connsiteX9" fmla="*/ 20332 w 2632012"/>
              <a:gd name="connsiteY9" fmla="*/ 6760689 h 6858000"/>
              <a:gd name="connsiteX10" fmla="*/ 25596 w 2632012"/>
              <a:gd name="connsiteY10" fmla="*/ 6721251 h 6858000"/>
              <a:gd name="connsiteX11" fmla="*/ 22507 w 2632012"/>
              <a:gd name="connsiteY11" fmla="*/ 6650499 h 6858000"/>
              <a:gd name="connsiteX12" fmla="*/ 22444 w 2632012"/>
              <a:gd name="connsiteY12" fmla="*/ 6604241 h 6858000"/>
              <a:gd name="connsiteX13" fmla="*/ 31867 w 2632012"/>
              <a:gd name="connsiteY13" fmla="*/ 6559984 h 6858000"/>
              <a:gd name="connsiteX14" fmla="*/ 38635 w 2632012"/>
              <a:gd name="connsiteY14" fmla="*/ 6515473 h 6858000"/>
              <a:gd name="connsiteX15" fmla="*/ 38467 w 2632012"/>
              <a:gd name="connsiteY15" fmla="*/ 6463736 h 6858000"/>
              <a:gd name="connsiteX16" fmla="*/ 38052 w 2632012"/>
              <a:gd name="connsiteY16" fmla="*/ 6432794 h 6858000"/>
              <a:gd name="connsiteX17" fmla="*/ 80445 w 2632012"/>
              <a:gd name="connsiteY17" fmla="*/ 6301309 h 6858000"/>
              <a:gd name="connsiteX18" fmla="*/ 138157 w 2632012"/>
              <a:gd name="connsiteY18" fmla="*/ 6257030 h 6858000"/>
              <a:gd name="connsiteX19" fmla="*/ 170419 w 2632012"/>
              <a:gd name="connsiteY19" fmla="*/ 6171255 h 6858000"/>
              <a:gd name="connsiteX20" fmla="*/ 164027 w 2632012"/>
              <a:gd name="connsiteY20" fmla="*/ 6164357 h 6858000"/>
              <a:gd name="connsiteX21" fmla="*/ 213309 w 2632012"/>
              <a:gd name="connsiteY21" fmla="*/ 6109331 h 6858000"/>
              <a:gd name="connsiteX22" fmla="*/ 208456 w 2632012"/>
              <a:gd name="connsiteY22" fmla="*/ 5878851 h 6858000"/>
              <a:gd name="connsiteX23" fmla="*/ 219615 w 2632012"/>
              <a:gd name="connsiteY23" fmla="*/ 5557777 h 6858000"/>
              <a:gd name="connsiteX24" fmla="*/ 245711 w 2632012"/>
              <a:gd name="connsiteY24" fmla="*/ 5066230 h 6858000"/>
              <a:gd name="connsiteX25" fmla="*/ 276721 w 2632012"/>
              <a:gd name="connsiteY25" fmla="*/ 4162848 h 6858000"/>
              <a:gd name="connsiteX26" fmla="*/ 343082 w 2632012"/>
              <a:gd name="connsiteY26" fmla="*/ 3059377 h 6858000"/>
              <a:gd name="connsiteX27" fmla="*/ 369630 w 2632012"/>
              <a:gd name="connsiteY27" fmla="*/ 2692043 h 6858000"/>
              <a:gd name="connsiteX28" fmla="*/ 435324 w 2632012"/>
              <a:gd name="connsiteY28" fmla="*/ 2520083 h 6858000"/>
              <a:gd name="connsiteX29" fmla="*/ 482259 w 2632012"/>
              <a:gd name="connsiteY29" fmla="*/ 2336178 h 6858000"/>
              <a:gd name="connsiteX30" fmla="*/ 569515 w 2632012"/>
              <a:gd name="connsiteY30" fmla="*/ 2091909 h 6858000"/>
              <a:gd name="connsiteX31" fmla="*/ 638163 w 2632012"/>
              <a:gd name="connsiteY31" fmla="*/ 1994147 h 6858000"/>
              <a:gd name="connsiteX32" fmla="*/ 737312 w 2632012"/>
              <a:gd name="connsiteY32" fmla="*/ 1871408 h 6858000"/>
              <a:gd name="connsiteX33" fmla="*/ 788501 w 2632012"/>
              <a:gd name="connsiteY33" fmla="*/ 1793826 h 6858000"/>
              <a:gd name="connsiteX34" fmla="*/ 819432 w 2632012"/>
              <a:gd name="connsiteY34" fmla="*/ 1746824 h 6858000"/>
              <a:gd name="connsiteX35" fmla="*/ 843936 w 2632012"/>
              <a:gd name="connsiteY35" fmla="*/ 1697348 h 6858000"/>
              <a:gd name="connsiteX36" fmla="*/ 846526 w 2632012"/>
              <a:gd name="connsiteY36" fmla="*/ 1659754 h 6858000"/>
              <a:gd name="connsiteX37" fmla="*/ 873830 w 2632012"/>
              <a:gd name="connsiteY37" fmla="*/ 1628041 h 6858000"/>
              <a:gd name="connsiteX38" fmla="*/ 890626 w 2632012"/>
              <a:gd name="connsiteY38" fmla="*/ 1599883 h 6858000"/>
              <a:gd name="connsiteX39" fmla="*/ 921288 w 2632012"/>
              <a:gd name="connsiteY39" fmla="*/ 1579569 h 6858000"/>
              <a:gd name="connsiteX40" fmla="*/ 920756 w 2632012"/>
              <a:gd name="connsiteY40" fmla="*/ 1537369 h 6858000"/>
              <a:gd name="connsiteX41" fmla="*/ 946290 w 2632012"/>
              <a:gd name="connsiteY41" fmla="*/ 1514308 h 6858000"/>
              <a:gd name="connsiteX42" fmla="*/ 932462 w 2632012"/>
              <a:gd name="connsiteY42" fmla="*/ 1512581 h 6858000"/>
              <a:gd name="connsiteX43" fmla="*/ 940652 w 2632012"/>
              <a:gd name="connsiteY43" fmla="*/ 1510839 h 6858000"/>
              <a:gd name="connsiteX44" fmla="*/ 950739 w 2632012"/>
              <a:gd name="connsiteY44" fmla="*/ 1503635 h 6858000"/>
              <a:gd name="connsiteX45" fmla="*/ 966405 w 2632012"/>
              <a:gd name="connsiteY45" fmla="*/ 1439967 h 6858000"/>
              <a:gd name="connsiteX46" fmla="*/ 973516 w 2632012"/>
              <a:gd name="connsiteY46" fmla="*/ 1389073 h 6858000"/>
              <a:gd name="connsiteX47" fmla="*/ 986960 w 2632012"/>
              <a:gd name="connsiteY47" fmla="*/ 1351857 h 6858000"/>
              <a:gd name="connsiteX48" fmla="*/ 987761 w 2632012"/>
              <a:gd name="connsiteY48" fmla="*/ 1363479 h 6858000"/>
              <a:gd name="connsiteX49" fmla="*/ 989043 w 2632012"/>
              <a:gd name="connsiteY49" fmla="*/ 1346093 h 6858000"/>
              <a:gd name="connsiteX50" fmla="*/ 986960 w 2632012"/>
              <a:gd name="connsiteY50" fmla="*/ 1351857 h 6858000"/>
              <a:gd name="connsiteX51" fmla="*/ 985769 w 2632012"/>
              <a:gd name="connsiteY51" fmla="*/ 1334556 h 6858000"/>
              <a:gd name="connsiteX52" fmla="*/ 982507 w 2632012"/>
              <a:gd name="connsiteY52" fmla="*/ 1216698 h 6858000"/>
              <a:gd name="connsiteX53" fmla="*/ 984836 w 2632012"/>
              <a:gd name="connsiteY53" fmla="*/ 1082381 h 6858000"/>
              <a:gd name="connsiteX54" fmla="*/ 993140 w 2632012"/>
              <a:gd name="connsiteY54" fmla="*/ 1043366 h 6858000"/>
              <a:gd name="connsiteX55" fmla="*/ 995544 w 2632012"/>
              <a:gd name="connsiteY55" fmla="*/ 972540 h 6858000"/>
              <a:gd name="connsiteX56" fmla="*/ 1028500 w 2632012"/>
              <a:gd name="connsiteY56" fmla="*/ 923945 h 6858000"/>
              <a:gd name="connsiteX57" fmla="*/ 1022082 w 2632012"/>
              <a:gd name="connsiteY57" fmla="*/ 838835 h 6858000"/>
              <a:gd name="connsiteX58" fmla="*/ 1025925 w 2632012"/>
              <a:gd name="connsiteY58" fmla="*/ 787183 h 6858000"/>
              <a:gd name="connsiteX59" fmla="*/ 1027904 w 2632012"/>
              <a:gd name="connsiteY59" fmla="*/ 756272 h 6858000"/>
              <a:gd name="connsiteX60" fmla="*/ 1088796 w 2632012"/>
              <a:gd name="connsiteY60" fmla="*/ 641639 h 6858000"/>
              <a:gd name="connsiteX61" fmla="*/ 1164389 w 2632012"/>
              <a:gd name="connsiteY61" fmla="*/ 545140 h 6858000"/>
              <a:gd name="connsiteX62" fmla="*/ 1225321 w 2632012"/>
              <a:gd name="connsiteY62" fmla="*/ 413843 h 6858000"/>
              <a:gd name="connsiteX63" fmla="*/ 1241477 w 2632012"/>
              <a:gd name="connsiteY63" fmla="*/ 358607 h 6858000"/>
              <a:gd name="connsiteX64" fmla="*/ 1246119 w 2632012"/>
              <a:gd name="connsiteY64" fmla="*/ 254866 h 6858000"/>
              <a:gd name="connsiteX65" fmla="*/ 1266837 w 2632012"/>
              <a:gd name="connsiteY65" fmla="*/ 161517 h 6858000"/>
              <a:gd name="connsiteX66" fmla="*/ 1315021 w 2632012"/>
              <a:gd name="connsiteY66" fmla="*/ 54455 h 6858000"/>
              <a:gd name="connsiteX67" fmla="*/ 1319335 w 2632012"/>
              <a:gd name="connsiteY67" fmla="*/ 8880 h 6858000"/>
              <a:gd name="connsiteX68" fmla="*/ 1316402 w 2632012"/>
              <a:gd name="connsiteY68" fmla="*/ 852 h 6858000"/>
              <a:gd name="connsiteX69" fmla="*/ 1207569 w 2632012"/>
              <a:gd name="connsiteY6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632012" h="6858000">
                <a:moveTo>
                  <a:pt x="932173" y="1512545"/>
                </a:moveTo>
                <a:lnTo>
                  <a:pt x="932462" y="1512581"/>
                </a:lnTo>
                <a:lnTo>
                  <a:pt x="932378" y="1512599"/>
                </a:lnTo>
                <a:cubicBezTo>
                  <a:pt x="930618" y="1512681"/>
                  <a:pt x="930202" y="1512462"/>
                  <a:pt x="932173" y="1512545"/>
                </a:cubicBezTo>
                <a:close/>
                <a:moveTo>
                  <a:pt x="1207569" y="0"/>
                </a:moveTo>
                <a:lnTo>
                  <a:pt x="2632012" y="0"/>
                </a:lnTo>
                <a:lnTo>
                  <a:pt x="2632012" y="6858000"/>
                </a:lnTo>
                <a:lnTo>
                  <a:pt x="13514" y="6858000"/>
                </a:lnTo>
                <a:cubicBezTo>
                  <a:pt x="13399" y="6842943"/>
                  <a:pt x="13285" y="6827886"/>
                  <a:pt x="13170" y="6812829"/>
                </a:cubicBezTo>
                <a:cubicBezTo>
                  <a:pt x="12714" y="6794763"/>
                  <a:pt x="13524" y="6777517"/>
                  <a:pt x="20332" y="6760689"/>
                </a:cubicBezTo>
                <a:cubicBezTo>
                  <a:pt x="10828" y="6746468"/>
                  <a:pt x="7794" y="6733277"/>
                  <a:pt x="25596" y="6721251"/>
                </a:cubicBezTo>
                <a:cubicBezTo>
                  <a:pt x="24143" y="6683539"/>
                  <a:pt x="1631" y="6673595"/>
                  <a:pt x="22507" y="6650499"/>
                </a:cubicBezTo>
                <a:cubicBezTo>
                  <a:pt x="-25124" y="6620536"/>
                  <a:pt x="16765" y="6629253"/>
                  <a:pt x="22444" y="6604241"/>
                </a:cubicBezTo>
                <a:cubicBezTo>
                  <a:pt x="28668" y="6588866"/>
                  <a:pt x="29169" y="6574778"/>
                  <a:pt x="31867" y="6559984"/>
                </a:cubicBezTo>
                <a:cubicBezTo>
                  <a:pt x="4443" y="6566661"/>
                  <a:pt x="62924" y="6515664"/>
                  <a:pt x="38635" y="6515473"/>
                </a:cubicBezTo>
                <a:cubicBezTo>
                  <a:pt x="72259" y="6495428"/>
                  <a:pt x="29118" y="6488543"/>
                  <a:pt x="38467" y="6463736"/>
                </a:cubicBezTo>
                <a:cubicBezTo>
                  <a:pt x="50944" y="6451623"/>
                  <a:pt x="52742" y="6443270"/>
                  <a:pt x="38052" y="6432794"/>
                </a:cubicBezTo>
                <a:cubicBezTo>
                  <a:pt x="98939" y="6376824"/>
                  <a:pt x="58603" y="6351821"/>
                  <a:pt x="80445" y="6301309"/>
                </a:cubicBezTo>
                <a:cubicBezTo>
                  <a:pt x="103917" y="6257537"/>
                  <a:pt x="78836" y="6301310"/>
                  <a:pt x="138157" y="6257030"/>
                </a:cubicBezTo>
                <a:cubicBezTo>
                  <a:pt x="155187" y="6248574"/>
                  <a:pt x="166108" y="6186701"/>
                  <a:pt x="170419" y="6171255"/>
                </a:cubicBezTo>
                <a:cubicBezTo>
                  <a:pt x="174731" y="6155809"/>
                  <a:pt x="166522" y="6166390"/>
                  <a:pt x="164027" y="6164357"/>
                </a:cubicBezTo>
                <a:cubicBezTo>
                  <a:pt x="206228" y="6137678"/>
                  <a:pt x="184454" y="6121750"/>
                  <a:pt x="213309" y="6109331"/>
                </a:cubicBezTo>
                <a:cubicBezTo>
                  <a:pt x="224262" y="6067371"/>
                  <a:pt x="183175" y="5890445"/>
                  <a:pt x="208456" y="5878851"/>
                </a:cubicBezTo>
                <a:cubicBezTo>
                  <a:pt x="225886" y="5808435"/>
                  <a:pt x="192379" y="5574013"/>
                  <a:pt x="219615" y="5557777"/>
                </a:cubicBezTo>
                <a:lnTo>
                  <a:pt x="245711" y="5066230"/>
                </a:lnTo>
                <a:cubicBezTo>
                  <a:pt x="117719" y="4582016"/>
                  <a:pt x="230524" y="4647254"/>
                  <a:pt x="276721" y="4162848"/>
                </a:cubicBezTo>
                <a:lnTo>
                  <a:pt x="343082" y="3059377"/>
                </a:lnTo>
                <a:cubicBezTo>
                  <a:pt x="347947" y="2889121"/>
                  <a:pt x="364765" y="2862299"/>
                  <a:pt x="369630" y="2692043"/>
                </a:cubicBezTo>
                <a:cubicBezTo>
                  <a:pt x="369393" y="2690043"/>
                  <a:pt x="435560" y="2522082"/>
                  <a:pt x="435324" y="2520083"/>
                </a:cubicBezTo>
                <a:lnTo>
                  <a:pt x="482259" y="2336178"/>
                </a:lnTo>
                <a:cubicBezTo>
                  <a:pt x="516201" y="2267350"/>
                  <a:pt x="537443" y="2148254"/>
                  <a:pt x="569515" y="2091909"/>
                </a:cubicBezTo>
                <a:cubicBezTo>
                  <a:pt x="629286" y="2030534"/>
                  <a:pt x="622061" y="2045605"/>
                  <a:pt x="638163" y="1994147"/>
                </a:cubicBezTo>
                <a:cubicBezTo>
                  <a:pt x="633178" y="1967912"/>
                  <a:pt x="705417" y="1945185"/>
                  <a:pt x="737312" y="1871408"/>
                </a:cubicBezTo>
                <a:cubicBezTo>
                  <a:pt x="759407" y="1814663"/>
                  <a:pt x="795838" y="1856475"/>
                  <a:pt x="788501" y="1793826"/>
                </a:cubicBezTo>
                <a:cubicBezTo>
                  <a:pt x="796402" y="1792725"/>
                  <a:pt x="813276" y="1750182"/>
                  <a:pt x="819432" y="1746824"/>
                </a:cubicBezTo>
                <a:lnTo>
                  <a:pt x="843936" y="1697348"/>
                </a:lnTo>
                <a:cubicBezTo>
                  <a:pt x="847635" y="1681502"/>
                  <a:pt x="845709" y="1667584"/>
                  <a:pt x="846526" y="1659754"/>
                </a:cubicBezTo>
                <a:lnTo>
                  <a:pt x="873830" y="1628041"/>
                </a:lnTo>
                <a:lnTo>
                  <a:pt x="890626" y="1599883"/>
                </a:lnTo>
                <a:lnTo>
                  <a:pt x="921288" y="1579569"/>
                </a:lnTo>
                <a:cubicBezTo>
                  <a:pt x="921111" y="1565502"/>
                  <a:pt x="920933" y="1551436"/>
                  <a:pt x="920756" y="1537369"/>
                </a:cubicBezTo>
                <a:cubicBezTo>
                  <a:pt x="918173" y="1533598"/>
                  <a:pt x="943194" y="1519497"/>
                  <a:pt x="946290" y="1514308"/>
                </a:cubicBezTo>
                <a:lnTo>
                  <a:pt x="932462" y="1512581"/>
                </a:lnTo>
                <a:lnTo>
                  <a:pt x="940652" y="1510839"/>
                </a:lnTo>
                <a:cubicBezTo>
                  <a:pt x="944059" y="1509546"/>
                  <a:pt x="947769" y="1507347"/>
                  <a:pt x="950739" y="1503635"/>
                </a:cubicBezTo>
                <a:lnTo>
                  <a:pt x="966405" y="1439967"/>
                </a:lnTo>
                <a:cubicBezTo>
                  <a:pt x="966567" y="1437915"/>
                  <a:pt x="970755" y="1392639"/>
                  <a:pt x="973516" y="1389073"/>
                </a:cubicBezTo>
                <a:lnTo>
                  <a:pt x="986960" y="1351857"/>
                </a:lnTo>
                <a:lnTo>
                  <a:pt x="987761" y="1363479"/>
                </a:lnTo>
                <a:cubicBezTo>
                  <a:pt x="987046" y="1391389"/>
                  <a:pt x="991418" y="1341827"/>
                  <a:pt x="989043" y="1346093"/>
                </a:cubicBezTo>
                <a:lnTo>
                  <a:pt x="986960" y="1351857"/>
                </a:lnTo>
                <a:lnTo>
                  <a:pt x="985769" y="1334556"/>
                </a:lnTo>
                <a:cubicBezTo>
                  <a:pt x="983992" y="1300062"/>
                  <a:pt x="982872" y="1251835"/>
                  <a:pt x="982507" y="1216698"/>
                </a:cubicBezTo>
                <a:cubicBezTo>
                  <a:pt x="989105" y="1176777"/>
                  <a:pt x="968656" y="1115073"/>
                  <a:pt x="984836" y="1082381"/>
                </a:cubicBezTo>
                <a:cubicBezTo>
                  <a:pt x="976467" y="1067557"/>
                  <a:pt x="974466" y="1054191"/>
                  <a:pt x="993140" y="1043366"/>
                </a:cubicBezTo>
                <a:cubicBezTo>
                  <a:pt x="994613" y="1005627"/>
                  <a:pt x="972947" y="994211"/>
                  <a:pt x="995544" y="972540"/>
                </a:cubicBezTo>
                <a:cubicBezTo>
                  <a:pt x="1001437" y="952637"/>
                  <a:pt x="1021106" y="938879"/>
                  <a:pt x="1028500" y="923945"/>
                </a:cubicBezTo>
                <a:cubicBezTo>
                  <a:pt x="1032923" y="901661"/>
                  <a:pt x="1022511" y="861628"/>
                  <a:pt x="1022082" y="838835"/>
                </a:cubicBezTo>
                <a:cubicBezTo>
                  <a:pt x="1057150" y="821053"/>
                  <a:pt x="1014683" y="811325"/>
                  <a:pt x="1025925" y="787183"/>
                </a:cubicBezTo>
                <a:cubicBezTo>
                  <a:pt x="1039299" y="775919"/>
                  <a:pt x="1041738" y="767701"/>
                  <a:pt x="1027904" y="756272"/>
                </a:cubicBezTo>
                <a:cubicBezTo>
                  <a:pt x="1092931" y="704439"/>
                  <a:pt x="1063111" y="690611"/>
                  <a:pt x="1088796" y="641639"/>
                </a:cubicBezTo>
                <a:cubicBezTo>
                  <a:pt x="1115586" y="599503"/>
                  <a:pt x="1101832" y="585408"/>
                  <a:pt x="1164389" y="545140"/>
                </a:cubicBezTo>
                <a:cubicBezTo>
                  <a:pt x="1183904" y="515341"/>
                  <a:pt x="1212474" y="444932"/>
                  <a:pt x="1225321" y="413843"/>
                </a:cubicBezTo>
                <a:cubicBezTo>
                  <a:pt x="1235550" y="389613"/>
                  <a:pt x="1230254" y="392779"/>
                  <a:pt x="1241477" y="358607"/>
                </a:cubicBezTo>
                <a:cubicBezTo>
                  <a:pt x="1244505" y="325057"/>
                  <a:pt x="1241891" y="287714"/>
                  <a:pt x="1246119" y="254866"/>
                </a:cubicBezTo>
                <a:cubicBezTo>
                  <a:pt x="1250325" y="233178"/>
                  <a:pt x="1255354" y="194919"/>
                  <a:pt x="1266837" y="161517"/>
                </a:cubicBezTo>
                <a:cubicBezTo>
                  <a:pt x="1312077" y="135871"/>
                  <a:pt x="1280314" y="75805"/>
                  <a:pt x="1315021" y="54455"/>
                </a:cubicBezTo>
                <a:cubicBezTo>
                  <a:pt x="1325412" y="38765"/>
                  <a:pt x="1323873" y="23602"/>
                  <a:pt x="1319335" y="8880"/>
                </a:cubicBezTo>
                <a:lnTo>
                  <a:pt x="1316402" y="852"/>
                </a:lnTo>
                <a:lnTo>
                  <a:pt x="1207569"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7C4F558B-E546-14CE-4C37-F999C94034B9}"/>
              </a:ext>
            </a:extLst>
          </p:cNvPr>
          <p:cNvSpPr>
            <a:spLocks noGrp="1"/>
          </p:cNvSpPr>
          <p:nvPr>
            <p:ph type="title"/>
          </p:nvPr>
        </p:nvSpPr>
        <p:spPr>
          <a:xfrm>
            <a:off x="1137038" y="609597"/>
            <a:ext cx="8903433" cy="1330841"/>
          </a:xfrm>
        </p:spPr>
        <p:txBody>
          <a:bodyPr>
            <a:normAutofit/>
          </a:bodyPr>
          <a:lstStyle/>
          <a:p>
            <a:r>
              <a:rPr lang="it-IT" dirty="0"/>
              <a:t>La sfiducia crescente contro le istituzioni</a:t>
            </a:r>
          </a:p>
        </p:txBody>
      </p:sp>
      <p:sp>
        <p:nvSpPr>
          <p:cNvPr id="3" name="Segnaposto contenuto 2">
            <a:extLst>
              <a:ext uri="{FF2B5EF4-FFF2-40B4-BE49-F238E27FC236}">
                <a16:creationId xmlns:a16="http://schemas.microsoft.com/office/drawing/2014/main" id="{11C220B2-1F1A-75FF-7BC7-08068FBA3DED}"/>
              </a:ext>
            </a:extLst>
          </p:cNvPr>
          <p:cNvSpPr>
            <a:spLocks noGrp="1"/>
          </p:cNvSpPr>
          <p:nvPr>
            <p:ph idx="1"/>
          </p:nvPr>
        </p:nvSpPr>
        <p:spPr>
          <a:xfrm>
            <a:off x="1137038" y="2194100"/>
            <a:ext cx="5126303" cy="3908588"/>
          </a:xfrm>
        </p:spPr>
        <p:txBody>
          <a:bodyPr>
            <a:normAutofit/>
          </a:bodyPr>
          <a:lstStyle/>
          <a:p>
            <a:r>
              <a:rPr lang="it-IT" sz="2000" dirty="0"/>
              <a:t>I partiti tradizionali vengono abbandonati e si cercano novità rassicuranti.</a:t>
            </a:r>
          </a:p>
          <a:p>
            <a:r>
              <a:rPr lang="it-IT" sz="2000" dirty="0"/>
              <a:t>La "</a:t>
            </a:r>
            <a:r>
              <a:rPr lang="it-IT" sz="2000" dirty="0" err="1"/>
              <a:t>political</a:t>
            </a:r>
            <a:r>
              <a:rPr lang="it-IT" sz="2000" dirty="0"/>
              <a:t> </a:t>
            </a:r>
            <a:r>
              <a:rPr lang="it-IT" sz="2000" dirty="0" err="1"/>
              <a:t>correctness</a:t>
            </a:r>
            <a:r>
              <a:rPr lang="it-IT" sz="2000" dirty="0"/>
              <a:t>" risulta insopportabile ai </a:t>
            </a:r>
            <a:r>
              <a:rPr lang="it-IT" sz="2000" dirty="0" err="1"/>
              <a:t>forgotten</a:t>
            </a:r>
            <a:r>
              <a:rPr lang="it-IT" sz="2000" dirty="0"/>
              <a:t> men- ed women - che hanno subito colpi anche per la gestione della pandemia da COVID-19 in virtù dei limiti e degli obblighi, apparsi esagerati, imposti dal governo.</a:t>
            </a:r>
          </a:p>
          <a:p>
            <a:r>
              <a:rPr lang="it-IT" sz="2400" b="1" dirty="0">
                <a:solidFill>
                  <a:srgbClr val="0070C0"/>
                </a:solidFill>
              </a:rPr>
              <a:t>Come riuscire a creare un nuovo impegno di base per la politica orientato verso la rappresentanza politica e sindacale che non c’è?</a:t>
            </a:r>
          </a:p>
        </p:txBody>
      </p:sp>
      <p:sp>
        <p:nvSpPr>
          <p:cNvPr id="2060" name="Freeform: Shape 2059">
            <a:extLst>
              <a:ext uri="{FF2B5EF4-FFF2-40B4-BE49-F238E27FC236}">
                <a16:creationId xmlns:a16="http://schemas.microsoft.com/office/drawing/2014/main" id="{B7D3B4FC-79F4-47D2-9D79-DA876E6AD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0988" y="2022496"/>
            <a:ext cx="4664547" cy="4043934"/>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1" name="Picture 3" descr="Il potere diffuso | Scuola di Politica - Centro Studi Sereno Regis">
            <a:extLst>
              <a:ext uri="{FF2B5EF4-FFF2-40B4-BE49-F238E27FC236}">
                <a16:creationId xmlns:a16="http://schemas.microsoft.com/office/drawing/2014/main" id="{3FC55688-048D-1066-3D27-790FB34E1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297" r="22843" b="-1"/>
          <a:stretch/>
        </p:blipFill>
        <p:spPr bwMode="auto">
          <a:xfrm>
            <a:off x="7016376" y="2183362"/>
            <a:ext cx="4357896" cy="3732941"/>
          </a:xfrm>
          <a:prstGeom prst="rect">
            <a:avLst/>
          </a:prstGeom>
          <a:noFill/>
          <a:extLst>
            <a:ext uri="{909E8E84-426E-40DD-AFC4-6F175D3DCCD1}">
              <a14:hiddenFill xmlns:a14="http://schemas.microsoft.com/office/drawing/2010/main">
                <a:solidFill>
                  <a:srgbClr val="FFFFFF"/>
                </a:solidFill>
              </a14:hiddenFill>
            </a:ext>
          </a:extLst>
        </p:spPr>
      </p:pic>
      <p:sp>
        <p:nvSpPr>
          <p:cNvPr id="2062" name="Rectangle 6">
            <a:extLst>
              <a:ext uri="{FF2B5EF4-FFF2-40B4-BE49-F238E27FC236}">
                <a16:creationId xmlns:a16="http://schemas.microsoft.com/office/drawing/2014/main" id="{EFF9196C-3887-4B80-8671-3CA6705C18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8543" y="5840356"/>
            <a:ext cx="1029435" cy="452147"/>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406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994B432-38FB-271B-C568-67F188C3078C}"/>
              </a:ext>
            </a:extLst>
          </p:cNvPr>
          <p:cNvSpPr>
            <a:spLocks noGrp="1"/>
          </p:cNvSpPr>
          <p:nvPr>
            <p:ph type="title"/>
          </p:nvPr>
        </p:nvSpPr>
        <p:spPr>
          <a:xfrm>
            <a:off x="838201" y="365125"/>
            <a:ext cx="5251316" cy="1807305"/>
          </a:xfrm>
        </p:spPr>
        <p:txBody>
          <a:bodyPr>
            <a:normAutofit/>
          </a:bodyPr>
          <a:lstStyle/>
          <a:p>
            <a:r>
              <a:rPr lang="it-IT"/>
              <a:t>Pazienti, non pazientiamo troppo!</a:t>
            </a:r>
          </a:p>
        </p:txBody>
      </p:sp>
      <p:sp>
        <p:nvSpPr>
          <p:cNvPr id="3" name="Segnaposto contenuto 2">
            <a:extLst>
              <a:ext uri="{FF2B5EF4-FFF2-40B4-BE49-F238E27FC236}">
                <a16:creationId xmlns:a16="http://schemas.microsoft.com/office/drawing/2014/main" id="{3D02B2DE-E8EE-7E2F-D94F-C2ACD8EB1BC4}"/>
              </a:ext>
            </a:extLst>
          </p:cNvPr>
          <p:cNvSpPr>
            <a:spLocks noGrp="1"/>
          </p:cNvSpPr>
          <p:nvPr>
            <p:ph idx="1"/>
          </p:nvPr>
        </p:nvSpPr>
        <p:spPr>
          <a:xfrm>
            <a:off x="838200" y="2333297"/>
            <a:ext cx="4619621" cy="3843666"/>
          </a:xfrm>
        </p:spPr>
        <p:txBody>
          <a:bodyPr>
            <a:normAutofit/>
          </a:bodyPr>
          <a:lstStyle/>
          <a:p>
            <a:r>
              <a:rPr lang="it-IT" sz="1600" dirty="0"/>
              <a:t>La pazienza è la virtù dei forti, ma se diventa passività ci conduce come pecore al macello. Vale nel sociale, con la lotta per la sopravvivenza degli individui e delle comunità locali; ma credo valga anche nei rapporti internazionali.</a:t>
            </a:r>
          </a:p>
          <a:p>
            <a:r>
              <a:rPr lang="it-IT" sz="1600" dirty="0"/>
              <a:t>D’altra parte , se ci ribelliamo, vediamo di farci guidare dall’intelligenza e da un coraggio prudente, per trasformare la spinta emotiva alla rivolta in rivoluzione organizzata. E’ quello che proponiamo agli Stati che si riuniscono a New York: evitare i massimalismi verbali, essere capaci di analizzare la situazione, identificare obiettivi chiari, pianificare azioni efficaci e rispondere ai cambiamenti.</a:t>
            </a:r>
          </a:p>
        </p:txBody>
      </p:sp>
      <p:pic>
        <p:nvPicPr>
          <p:cNvPr id="6" name="Immagine 5">
            <a:extLst>
              <a:ext uri="{FF2B5EF4-FFF2-40B4-BE49-F238E27FC236}">
                <a16:creationId xmlns:a16="http://schemas.microsoft.com/office/drawing/2014/main" id="{C3BAFDB8-4CD4-85C5-F126-84C9AEC42EF0}"/>
              </a:ext>
            </a:extLst>
          </p:cNvPr>
          <p:cNvPicPr>
            <a:picLocks noChangeAspect="1"/>
          </p:cNvPicPr>
          <p:nvPr/>
        </p:nvPicPr>
        <p:blipFill>
          <a:blip r:embed="rId2"/>
          <a:srcRect l="1477"/>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50405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EEC2E0-DBDE-7D67-A2E7-81D84DA7A380}"/>
              </a:ext>
            </a:extLst>
          </p:cNvPr>
          <p:cNvSpPr>
            <a:spLocks noGrp="1"/>
          </p:cNvSpPr>
          <p:nvPr>
            <p:ph type="title"/>
          </p:nvPr>
        </p:nvSpPr>
        <p:spPr>
          <a:xfrm>
            <a:off x="838200" y="365126"/>
            <a:ext cx="10515600" cy="1104446"/>
          </a:xfrm>
        </p:spPr>
        <p:txBody>
          <a:bodyPr>
            <a:normAutofit/>
          </a:bodyPr>
          <a:lstStyle/>
          <a:p>
            <a:r>
              <a:rPr lang="it-IT" sz="4000" dirty="0"/>
              <a:t>Una svolta storica nell’assetto geopolitico globale?</a:t>
            </a:r>
          </a:p>
        </p:txBody>
      </p:sp>
      <p:sp>
        <p:nvSpPr>
          <p:cNvPr id="3" name="Segnaposto contenuto 2">
            <a:extLst>
              <a:ext uri="{FF2B5EF4-FFF2-40B4-BE49-F238E27FC236}">
                <a16:creationId xmlns:a16="http://schemas.microsoft.com/office/drawing/2014/main" id="{9C05CB17-3363-48A5-F85B-2570C7F1737D}"/>
              </a:ext>
            </a:extLst>
          </p:cNvPr>
          <p:cNvSpPr>
            <a:spLocks noGrp="1"/>
          </p:cNvSpPr>
          <p:nvPr>
            <p:ph idx="1"/>
          </p:nvPr>
        </p:nvSpPr>
        <p:spPr>
          <a:xfrm>
            <a:off x="838200" y="1295400"/>
            <a:ext cx="10515600" cy="4881563"/>
          </a:xfrm>
        </p:spPr>
        <p:txBody>
          <a:bodyPr>
            <a:noAutofit/>
          </a:bodyPr>
          <a:lstStyle/>
          <a:p>
            <a:r>
              <a:rPr lang="it-IT" sz="1600" dirty="0"/>
              <a:t>La nuova amministrazione statunitense, guidata dal presidente Donald Trump, sta attuando una notevole svolta nella politica estera, da molti definita «epocale», caratterizzata da un approccio unilaterale (non solo sull’Ucraina) e da una ridefinizione delle alleanze tradizionali. Questo cambiamento ha portato alcuni analisti a ipotizzare una </a:t>
            </a:r>
            <a:r>
              <a:rPr lang="it-IT" sz="1600" b="1" dirty="0"/>
              <a:t>tendenza verso una nuova "Yalta"</a:t>
            </a:r>
            <a:r>
              <a:rPr lang="it-IT" sz="1600" dirty="0"/>
              <a:t>, riferendosi alla conferenza del 1945 in cui le grandi potenze ridisegnarono l'ordine mondiale.</a:t>
            </a:r>
          </a:p>
          <a:p>
            <a:r>
              <a:rPr lang="it-IT" sz="1600" dirty="0"/>
              <a:t>Durante la recente </a:t>
            </a:r>
            <a:r>
              <a:rPr lang="it-IT" sz="1600" b="1" dirty="0"/>
              <a:t>Conferenza sulla Sicurezza di Monaco</a:t>
            </a:r>
            <a:r>
              <a:rPr lang="it-IT" sz="1600" dirty="0"/>
              <a:t>, i rappresentanti degli Stati Uniti hanno chiarito l'intenzione di negoziare una fine al conflitto tra Ucraina e Russia, suggerendo che l'Europa dovrebbe assumersi una maggiore responsabilità per la propria difesa. Il Segretario alla Difesa, Pete </a:t>
            </a:r>
            <a:r>
              <a:rPr lang="it-IT" sz="1600" dirty="0" err="1"/>
              <a:t>Hegseth</a:t>
            </a:r>
            <a:r>
              <a:rPr lang="it-IT" sz="1600" dirty="0"/>
              <a:t>, ha annunciato un supporto limitato all'Ucraina e ha respinto la possibilità di un'adesione del paese alla NATO. Inoltre, il vicepresidente JD Vance ha criticato l'approccio europeo alla democrazia, causando ulteriori tensioni diplomatiche.</a:t>
            </a:r>
          </a:p>
          <a:p>
            <a:r>
              <a:rPr lang="it-IT" sz="1600" dirty="0"/>
              <a:t>Queste posizioni hanno suscitato preoccupazione tra i leader europei, che temono possibili accordi bilaterali tra Stati Uniti e Russia senza il coinvolgimento dell'Europa, potenzialmente riorganizzando le sfere di influenza globali in modo simile agli accordi di Yalta. Il presidente finlandese, Alexander Stubb, ha paragonato la situazione attuale alle tensioni prebelliche del 1938, suggerendo che il mondo potrebbe affrontare sfide geopolitiche analoghe.</a:t>
            </a:r>
          </a:p>
          <a:p>
            <a:r>
              <a:rPr lang="it-IT" sz="1600" dirty="0"/>
              <a:t>In questo contesto, l'Europa, sotto forma UE, registrando l’attivismo della Francia, si sente chiamata a rafforzare la propria unità e capacità difensiva per affrontare le nuove dinamiche internazionali e prevenire decisioni unilaterali che potrebbero compromettere, a giudizio dei suoi leaders politici, la stabilità regionale. A nostro giudizio, è paradossale che i vassalli di ieri rivendichino la loro «indipendenza»  alla maniera di criceti impazziti: insistono nell’errore di fare la guerra a Putin al seguito di un ex comico che recita la parte dell’»eroe resistente» della libertà a colpi di leggi marziali.</a:t>
            </a:r>
          </a:p>
        </p:txBody>
      </p:sp>
    </p:spTree>
    <p:extLst>
      <p:ext uri="{BB962C8B-B14F-4D97-AF65-F5344CB8AC3E}">
        <p14:creationId xmlns:p14="http://schemas.microsoft.com/office/powerpoint/2010/main" val="95693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64DC63-71A4-F895-7ADA-C4729BC2CBDD}"/>
              </a:ext>
            </a:extLst>
          </p:cNvPr>
          <p:cNvSpPr>
            <a:spLocks noGrp="1"/>
          </p:cNvSpPr>
          <p:nvPr>
            <p:ph type="title"/>
          </p:nvPr>
        </p:nvSpPr>
        <p:spPr/>
        <p:txBody>
          <a:bodyPr/>
          <a:lstStyle/>
          <a:p>
            <a:r>
              <a:rPr lang="it-IT" dirty="0"/>
              <a:t>Il riposizionamento strategico degli USA è di carattere generale</a:t>
            </a:r>
          </a:p>
        </p:txBody>
      </p:sp>
      <p:sp>
        <p:nvSpPr>
          <p:cNvPr id="3" name="Segnaposto contenuto 2">
            <a:extLst>
              <a:ext uri="{FF2B5EF4-FFF2-40B4-BE49-F238E27FC236}">
                <a16:creationId xmlns:a16="http://schemas.microsoft.com/office/drawing/2014/main" id="{0CF2B04B-BA07-FB56-9AD6-305111C0817D}"/>
              </a:ext>
            </a:extLst>
          </p:cNvPr>
          <p:cNvSpPr>
            <a:spLocks noGrp="1"/>
          </p:cNvSpPr>
          <p:nvPr>
            <p:ph idx="1"/>
          </p:nvPr>
        </p:nvSpPr>
        <p:spPr/>
        <p:txBody>
          <a:bodyPr>
            <a:normAutofit fontScale="92500" lnSpcReduction="10000"/>
          </a:bodyPr>
          <a:lstStyle/>
          <a:p>
            <a:r>
              <a:rPr lang="it-IT" dirty="0"/>
              <a:t>L'approccio «dirompente» di Trump alla politica estera va ben oltre la questione ucraina e la ripresa del dialogo con la </a:t>
            </a:r>
            <a:r>
              <a:rPr lang="it-IT" b="1" dirty="0"/>
              <a:t>Russia</a:t>
            </a:r>
            <a:r>
              <a:rPr lang="it-IT" dirty="0"/>
              <a:t>, cui viene riconosciuto di fatto lo </a:t>
            </a:r>
            <a:r>
              <a:rPr lang="it-IT" b="1" dirty="0"/>
              <a:t>status di potenza globale</a:t>
            </a:r>
            <a:r>
              <a:rPr lang="it-IT" dirty="0"/>
              <a:t>: riflette un più ampio riposizionamento strategico degli Stati Uniti. La semplice telefonata tra Trump e l’ex paria Putin in questo senso è stata già decisiva. </a:t>
            </a:r>
            <a:r>
              <a:rPr lang="it-IT" b="1" dirty="0"/>
              <a:t>Trump ha preso l’iniziativa di chiamare quello che Biden bollava come «dittatore responsabile di un genocidio»</a:t>
            </a:r>
            <a:r>
              <a:rPr lang="it-IT" dirty="0"/>
              <a:t>.</a:t>
            </a:r>
          </a:p>
          <a:p>
            <a:r>
              <a:rPr lang="it-IT" dirty="0"/>
              <a:t>L’eventuale "</a:t>
            </a:r>
            <a:r>
              <a:rPr lang="it-IT" b="1" dirty="0"/>
              <a:t>nuova Yalta</a:t>
            </a:r>
            <a:r>
              <a:rPr lang="it-IT" dirty="0"/>
              <a:t>" riflette una ridefinizione complessiva dell’ordine globale, con un minore coinvolgimento americano in Europa e Medio Oriente e un focus maggiore sulla competizione con la Cina. L'Europa, in particolare, rischia di dover gestire da sola molte delle crisi che in passato vedevano un intervento diretto di Washington.</a:t>
            </a:r>
          </a:p>
          <a:p>
            <a:endParaRPr lang="it-IT" dirty="0"/>
          </a:p>
          <a:p>
            <a:endParaRPr lang="it-IT" dirty="0"/>
          </a:p>
          <a:p>
            <a:endParaRPr lang="it-IT" dirty="0"/>
          </a:p>
          <a:p>
            <a:endParaRPr lang="it-IT" dirty="0"/>
          </a:p>
          <a:p>
            <a:endParaRPr lang="it-IT" dirty="0"/>
          </a:p>
        </p:txBody>
      </p:sp>
    </p:spTree>
    <p:extLst>
      <p:ext uri="{BB962C8B-B14F-4D97-AF65-F5344CB8AC3E}">
        <p14:creationId xmlns:p14="http://schemas.microsoft.com/office/powerpoint/2010/main" val="34758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985BDC-8576-150D-CF9B-3BCF425585B4}"/>
              </a:ext>
            </a:extLst>
          </p:cNvPr>
          <p:cNvSpPr>
            <a:spLocks noGrp="1"/>
          </p:cNvSpPr>
          <p:nvPr>
            <p:ph type="title"/>
          </p:nvPr>
        </p:nvSpPr>
        <p:spPr/>
        <p:txBody>
          <a:bodyPr/>
          <a:lstStyle/>
          <a:p>
            <a:r>
              <a:rPr lang="it-IT" dirty="0"/>
              <a:t>Gli aspetti chiave della rottura con l’ideologia neocon dominante</a:t>
            </a:r>
          </a:p>
        </p:txBody>
      </p:sp>
      <p:sp>
        <p:nvSpPr>
          <p:cNvPr id="3" name="Segnaposto contenuto 2">
            <a:extLst>
              <a:ext uri="{FF2B5EF4-FFF2-40B4-BE49-F238E27FC236}">
                <a16:creationId xmlns:a16="http://schemas.microsoft.com/office/drawing/2014/main" id="{752850F2-CF87-ED34-B153-9B8508A76339}"/>
              </a:ext>
            </a:extLst>
          </p:cNvPr>
          <p:cNvSpPr>
            <a:spLocks noGrp="1"/>
          </p:cNvSpPr>
          <p:nvPr>
            <p:ph idx="1"/>
          </p:nvPr>
        </p:nvSpPr>
        <p:spPr/>
        <p:txBody>
          <a:bodyPr>
            <a:normAutofit fontScale="55000" lnSpcReduction="20000"/>
          </a:bodyPr>
          <a:lstStyle/>
          <a:p>
            <a:r>
              <a:rPr lang="it-IT" dirty="0"/>
              <a:t>Alcuni degli aspetti chiave della sua svolta globale includono:</a:t>
            </a:r>
          </a:p>
          <a:p>
            <a:r>
              <a:rPr lang="it-IT" b="1" dirty="0"/>
              <a:t>1. Ridefinizione delle alleanze tradizionali </a:t>
            </a:r>
            <a:r>
              <a:rPr lang="it-IT" dirty="0"/>
              <a:t>Trump sta rivedendo il ruolo degli Stati Uniti nella NATO, mettendo maggiore pressione sugli alleati europei affinché aumentino la loro spesa per la difesa. Questo atteggiamento potrebbe portare a un allentamento dell'impegno USA nella sicurezza europea e, teoricamente, a un crescente protagonismo di potenze come Francia e Germania.</a:t>
            </a:r>
          </a:p>
          <a:p>
            <a:r>
              <a:rPr lang="it-IT" b="1" dirty="0"/>
              <a:t>2. Contenimento della Cina </a:t>
            </a:r>
            <a:r>
              <a:rPr lang="it-IT" dirty="0"/>
              <a:t>L'amministrazione Trump continua la politica di contenimento della Cina, non solo attraverso la guerra commerciale, ma anche con un rafforzamento dell'asse con India, Giappone e Australia (il cosiddetto "Quad"). Tuttavia, a differenza del passato, Trump potrebbe ridurre l'impegno militare diretto, favorendo invece una pressione economica e diplomatica. Anche con </a:t>
            </a:r>
            <a:r>
              <a:rPr lang="it-IT" dirty="0" err="1"/>
              <a:t>Xi</a:t>
            </a:r>
            <a:r>
              <a:rPr lang="it-IT" dirty="0"/>
              <a:t> si deve dialogare nell’ottica della «Nuova Yalta».</a:t>
            </a:r>
          </a:p>
          <a:p>
            <a:r>
              <a:rPr lang="it-IT" b="1" dirty="0"/>
              <a:t>3. Nuova strategia in Medio Oriente </a:t>
            </a:r>
            <a:r>
              <a:rPr lang="it-IT" dirty="0">
                <a:solidFill>
                  <a:srgbClr val="FF0000"/>
                </a:solidFill>
              </a:rPr>
              <a:t>Trump potrebbe ridefinire la politica americana in Medio Oriente, riducendo il sostegno incondizionato a Israele e cercando accordi più pragmatici con l’Iran e gli Stati del Golfo. Inoltre, potrebbe allentare l’impegno militare USA nella regione, accelerando il disimpegno in Iraq e Siria</a:t>
            </a:r>
            <a:r>
              <a:rPr lang="it-IT" dirty="0"/>
              <a:t>.</a:t>
            </a:r>
          </a:p>
          <a:p>
            <a:r>
              <a:rPr lang="it-IT" b="1" dirty="0"/>
              <a:t>4. Focus sull’America First </a:t>
            </a:r>
            <a:r>
              <a:rPr lang="it-IT" dirty="0"/>
              <a:t>L’idea di un ritorno all'isolazionismo parziale è centrale nella politica estera di Trump. Questo si traduce in un minore coinvolgimento diretto nei conflitti globali e in una riduzione del ruolo degli USA come "poliziotto del mondo". Tuttavia, questo atteggiamento apre spazi per altre potenze, come Cina e Russia, nella ridefinizione degli equilibri globali.</a:t>
            </a:r>
          </a:p>
          <a:p>
            <a:r>
              <a:rPr lang="it-IT" b="1" dirty="0"/>
              <a:t>5. Politica commerciale aggressiva </a:t>
            </a:r>
            <a:r>
              <a:rPr lang="it-IT" dirty="0"/>
              <a:t>Trump ha già mostrato una forte propensione per il protezionismo economico. È probabile che, brandendo la spada dei dazi, intensifichi le pressioni su alleati e rivali per rinegoziare accordi commerciali più favorevoli agli USA, penalizzando l’UE, la Cina e il Messico.</a:t>
            </a:r>
          </a:p>
        </p:txBody>
      </p:sp>
    </p:spTree>
    <p:extLst>
      <p:ext uri="{BB962C8B-B14F-4D97-AF65-F5344CB8AC3E}">
        <p14:creationId xmlns:p14="http://schemas.microsoft.com/office/powerpoint/2010/main" val="398207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98902EE7-CF37-DF8E-BD0C-2226DAFEE471}"/>
              </a:ext>
            </a:extLst>
          </p:cNvPr>
          <p:cNvSpPr>
            <a:spLocks noGrp="1"/>
          </p:cNvSpPr>
          <p:nvPr>
            <p:ph type="title"/>
          </p:nvPr>
        </p:nvSpPr>
        <p:spPr>
          <a:xfrm>
            <a:off x="1137034" y="609597"/>
            <a:ext cx="9392421" cy="1330841"/>
          </a:xfrm>
        </p:spPr>
        <p:txBody>
          <a:bodyPr>
            <a:normAutofit/>
          </a:bodyPr>
          <a:lstStyle/>
          <a:p>
            <a:r>
              <a:rPr lang="it-IT" dirty="0"/>
              <a:t>USA-Israele: Jeffrey Sachs propende per la continuità</a:t>
            </a:r>
          </a:p>
        </p:txBody>
      </p:sp>
      <p:sp>
        <p:nvSpPr>
          <p:cNvPr id="3" name="Segnaposto contenuto 2">
            <a:extLst>
              <a:ext uri="{FF2B5EF4-FFF2-40B4-BE49-F238E27FC236}">
                <a16:creationId xmlns:a16="http://schemas.microsoft.com/office/drawing/2014/main" id="{D8F93686-0D42-30E9-383C-403D5E1604D0}"/>
              </a:ext>
            </a:extLst>
          </p:cNvPr>
          <p:cNvSpPr>
            <a:spLocks noGrp="1"/>
          </p:cNvSpPr>
          <p:nvPr>
            <p:ph idx="1"/>
          </p:nvPr>
        </p:nvSpPr>
        <p:spPr>
          <a:xfrm>
            <a:off x="1137034" y="2198362"/>
            <a:ext cx="4958966" cy="3917773"/>
          </a:xfrm>
        </p:spPr>
        <p:txBody>
          <a:bodyPr>
            <a:normAutofit/>
          </a:bodyPr>
          <a:lstStyle/>
          <a:p>
            <a:r>
              <a:rPr lang="it-IT" sz="1400" dirty="0"/>
              <a:t>Intervistato sul Fatto quotidiano (19 febbraio 2025) così il consulente economico di Papa Francesco risponde alle domande di Riccardo Antoniucci.</a:t>
            </a:r>
          </a:p>
          <a:p>
            <a:r>
              <a:rPr lang="it-IT" sz="1400" b="1" dirty="0"/>
              <a:t>L’amministrazione Trump è davvero in rottura con la politica estera Usa? </a:t>
            </a:r>
          </a:p>
          <a:p>
            <a:r>
              <a:rPr lang="it-IT" sz="1400" dirty="0"/>
              <a:t>«</a:t>
            </a:r>
            <a:r>
              <a:rPr lang="it-IT" sz="1400" i="1" dirty="0"/>
              <a:t>Non su tutto. Per quanto riguarda l’Ucraina, Donald Trump sta dichiarando la fine del piano neo-conservatore di espansione della Nato all’Ucraina e alla Georgia, e questo è un segnale chiaro. Sul dossier Israele-Palestina, invece, la posizione di Washington rimane incerta. È vero che Trump, da un lato, ha spinto per il cessate il fuoco, ma dall’altro lato a Gaza continua a sostenere la pulizia etnica dei palestinesi, e in Cisgiordania appoggia la violenza estrema e le colonie illegali di Israele</a:t>
            </a:r>
            <a:r>
              <a:rPr lang="it-IT" sz="1400" dirty="0"/>
              <a:t>».</a:t>
            </a:r>
          </a:p>
          <a:p>
            <a:r>
              <a:rPr lang="it-IT" sz="1400" dirty="0">
                <a:hlinkClick r:id="rId2"/>
              </a:rPr>
              <a:t>https://www.ilfattoquotidiano.it/in-edicola/articoli/2025/02/19/trump-ferma-il-piano-nato-e-la-sua-espansione-neocon/7883368/</a:t>
            </a:r>
            <a:endParaRPr lang="it-IT" sz="1400" dirty="0"/>
          </a:p>
          <a:p>
            <a:endParaRPr lang="it-IT" sz="1400" dirty="0"/>
          </a:p>
        </p:txBody>
      </p:sp>
      <p:pic>
        <p:nvPicPr>
          <p:cNvPr id="5" name="Immagine 4">
            <a:extLst>
              <a:ext uri="{FF2B5EF4-FFF2-40B4-BE49-F238E27FC236}">
                <a16:creationId xmlns:a16="http://schemas.microsoft.com/office/drawing/2014/main" id="{E5FC646A-6397-ADCA-E5AD-AB1E10853D6F}"/>
              </a:ext>
            </a:extLst>
          </p:cNvPr>
          <p:cNvPicPr>
            <a:picLocks noChangeAspect="1"/>
          </p:cNvPicPr>
          <p:nvPr/>
        </p:nvPicPr>
        <p:blipFill>
          <a:blip r:embed="rId3"/>
          <a:stretch>
            <a:fillRect/>
          </a:stretch>
        </p:blipFill>
        <p:spPr>
          <a:xfrm>
            <a:off x="6719367" y="2746033"/>
            <a:ext cx="4788505" cy="2633676"/>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1020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0523456A-3CE6-3004-2514-37EBE286381B}"/>
              </a:ext>
            </a:extLst>
          </p:cNvPr>
          <p:cNvSpPr>
            <a:spLocks noGrp="1"/>
          </p:cNvSpPr>
          <p:nvPr>
            <p:ph type="title"/>
          </p:nvPr>
        </p:nvSpPr>
        <p:spPr>
          <a:xfrm>
            <a:off x="1137034" y="609597"/>
            <a:ext cx="9392421" cy="1330841"/>
          </a:xfrm>
        </p:spPr>
        <p:txBody>
          <a:bodyPr>
            <a:normAutofit/>
          </a:bodyPr>
          <a:lstStyle/>
          <a:p>
            <a:r>
              <a:rPr lang="it-IT" dirty="0"/>
              <a:t>Trump a Zelensky : «</a:t>
            </a:r>
            <a:r>
              <a:rPr lang="it-IT" dirty="0" err="1"/>
              <a:t>You</a:t>
            </a:r>
            <a:r>
              <a:rPr lang="it-IT" dirty="0"/>
              <a:t> are </a:t>
            </a:r>
            <a:r>
              <a:rPr lang="it-IT" dirty="0" err="1"/>
              <a:t>fired</a:t>
            </a:r>
            <a:r>
              <a:rPr lang="it-IT" dirty="0"/>
              <a:t>!»</a:t>
            </a:r>
          </a:p>
        </p:txBody>
      </p:sp>
      <p:sp>
        <p:nvSpPr>
          <p:cNvPr id="3" name="Segnaposto contenuto 2">
            <a:extLst>
              <a:ext uri="{FF2B5EF4-FFF2-40B4-BE49-F238E27FC236}">
                <a16:creationId xmlns:a16="http://schemas.microsoft.com/office/drawing/2014/main" id="{D9BE81B2-4802-2258-33C1-124F80904EEF}"/>
              </a:ext>
            </a:extLst>
          </p:cNvPr>
          <p:cNvSpPr>
            <a:spLocks noGrp="1"/>
          </p:cNvSpPr>
          <p:nvPr>
            <p:ph idx="1"/>
          </p:nvPr>
        </p:nvSpPr>
        <p:spPr>
          <a:xfrm>
            <a:off x="1137034" y="2198362"/>
            <a:ext cx="4958966" cy="3917773"/>
          </a:xfrm>
        </p:spPr>
        <p:txBody>
          <a:bodyPr>
            <a:normAutofit/>
          </a:bodyPr>
          <a:lstStyle/>
          <a:p>
            <a:r>
              <a:rPr lang="it-IT" sz="1000"/>
              <a:t>Queste sono le dichiarazioni «devastanti» che il nuovo presidente USA ha rilasciato contro il leader ucraino:</a:t>
            </a:r>
          </a:p>
          <a:p>
            <a:r>
              <a:rPr lang="it-IT" sz="1000" i="1"/>
              <a:t>🟥 </a:t>
            </a:r>
            <a:r>
              <a:rPr lang="it-IT" sz="1000"/>
              <a:t>«</a:t>
            </a:r>
            <a:r>
              <a:rPr lang="it-IT" sz="1000" i="1"/>
              <a:t>Sono deluso dalla posizione dell'Ucraina nel contesto del conflitto con la Russia. Hanno avuto tre anni per prevalere sul terreno ma non hanno concluso nulla. Ho l’impressione che la Russia sia in grado di distruggere “molto rapidamente” il 100% delle città ucraine, compresa Kiev, ma non abbia voglia farlo;</a:t>
            </a:r>
          </a:p>
          <a:p>
            <a:r>
              <a:rPr lang="it-IT" sz="1000" i="1"/>
              <a:t>🟥 Trump ha definito "molto buoni" i colloqui tra Stati Uniti e Russia a Riad e ha affermato di essere diventato "molto più fiducioso" nella possibilità di un accordo sull'Ucraina;</a:t>
            </a:r>
          </a:p>
          <a:p>
            <a:r>
              <a:rPr lang="it-IT" sz="1000" i="1"/>
              <a:t>🟥 Trump non è contrario all'invio di truppe europee in Ucraina, ma non ci saranno truppe americane lì;</a:t>
            </a:r>
          </a:p>
          <a:p>
            <a:r>
              <a:rPr lang="it-IT" sz="1000" i="1"/>
              <a:t>🟥 Il conflitto in Ucraina avrebbe potuto essere risolto senza perdite territoriali “anche da un negoziatore mediocre” diversi anni fa.</a:t>
            </a:r>
            <a:r>
              <a:rPr lang="it-IT" sz="1000"/>
              <a:t>»</a:t>
            </a:r>
          </a:p>
          <a:p>
            <a:r>
              <a:rPr lang="it-IT" sz="1000" i="1"/>
              <a:t>🟥 «Se l'Ucraina vuole avere un posto al tavolo delle trattative, deve indire le elezioni»; </a:t>
            </a:r>
          </a:p>
          <a:p>
            <a:r>
              <a:rPr lang="it-IT" sz="1000" i="1"/>
              <a:t>🟥 Trump, commentando la prospettiva delle elezioni presidenziali in Ucraina, ha affermato che «sebbene per lui sia spiacevole parlarne, il tasso di approvazione di Zelensky è sceso oggi al 4%. La questione dello svolgimento delle elezioni in Ucraina non è una richiesta della Russia, ma è motivo di preoccupazione per “molti” Paesi; </a:t>
            </a:r>
            <a:r>
              <a:rPr lang="it-IT" sz="1000"/>
              <a:t>(InfoDefense)</a:t>
            </a:r>
          </a:p>
        </p:txBody>
      </p:sp>
      <p:pic>
        <p:nvPicPr>
          <p:cNvPr id="5" name="Immagine 4">
            <a:extLst>
              <a:ext uri="{FF2B5EF4-FFF2-40B4-BE49-F238E27FC236}">
                <a16:creationId xmlns:a16="http://schemas.microsoft.com/office/drawing/2014/main" id="{6352377E-51BF-E0D1-C64E-C9C52FF857DB}"/>
              </a:ext>
            </a:extLst>
          </p:cNvPr>
          <p:cNvPicPr>
            <a:picLocks noChangeAspect="1"/>
          </p:cNvPicPr>
          <p:nvPr/>
        </p:nvPicPr>
        <p:blipFill>
          <a:blip r:embed="rId2"/>
          <a:stretch>
            <a:fillRect/>
          </a:stretch>
        </p:blipFill>
        <p:spPr>
          <a:xfrm>
            <a:off x="7098728" y="2184914"/>
            <a:ext cx="4029783"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56194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335AC6DA-B003-799D-64ED-06FD9F869515}"/>
              </a:ext>
            </a:extLst>
          </p:cNvPr>
          <p:cNvSpPr>
            <a:spLocks noGrp="1"/>
          </p:cNvSpPr>
          <p:nvPr>
            <p:ph type="title"/>
          </p:nvPr>
        </p:nvSpPr>
        <p:spPr>
          <a:xfrm>
            <a:off x="1137034" y="609597"/>
            <a:ext cx="9392421" cy="1330841"/>
          </a:xfrm>
        </p:spPr>
        <p:txBody>
          <a:bodyPr>
            <a:normAutofit/>
          </a:bodyPr>
          <a:lstStyle/>
          <a:p>
            <a:r>
              <a:rPr lang="it-IT" dirty="0"/>
              <a:t>Se fosse Lenin, Putin già canterebbe vittoria</a:t>
            </a:r>
          </a:p>
        </p:txBody>
      </p:sp>
      <p:sp>
        <p:nvSpPr>
          <p:cNvPr id="3" name="Segnaposto contenuto 2">
            <a:extLst>
              <a:ext uri="{FF2B5EF4-FFF2-40B4-BE49-F238E27FC236}">
                <a16:creationId xmlns:a16="http://schemas.microsoft.com/office/drawing/2014/main" id="{1D07512C-3A63-A07B-89BB-123F1C3A85A7}"/>
              </a:ext>
            </a:extLst>
          </p:cNvPr>
          <p:cNvSpPr>
            <a:spLocks noGrp="1"/>
          </p:cNvSpPr>
          <p:nvPr>
            <p:ph idx="1"/>
          </p:nvPr>
        </p:nvSpPr>
        <p:spPr>
          <a:xfrm>
            <a:off x="1137034" y="2198362"/>
            <a:ext cx="4958966" cy="3917773"/>
          </a:xfrm>
        </p:spPr>
        <p:txBody>
          <a:bodyPr>
            <a:normAutofit/>
          </a:bodyPr>
          <a:lstStyle/>
          <a:p>
            <a:r>
              <a:rPr lang="it-IT" sz="1100"/>
              <a:t>Ma probabilmente Lenin non avrebbe invaso l’Ucraina, una sua invenzione storica se guardiamo all’entità statuale moderna: avrebbe preferito lavorare sull’asse russo-tedesco per costruire la prima potenza industriale e commerciale al mondo, capace di sopravanzare i declinanti americani e gli emergenti cinesi.</a:t>
            </a:r>
          </a:p>
          <a:p>
            <a:r>
              <a:rPr lang="it-IT" sz="1100"/>
              <a:t>La Rus' di Kiev, uno stato medievale, presenta analogie con il Kossovo da cui nasce la Serbia moderna: è considerata una delle origini della civiltà slava orientale, da cui discendono sia l'Ucraina che la Russia. Lenin e i bolscevichi post-ottobre hanno riconosciuto l'Ucraina come una repubblica socialista sovietica, all'interno dell'Unione Sovietica. La politica di Lenin sull'autodeterminazione dei popoli, in una Costituzione molto aperta, ha contribuito a definire i confini dell'Ucraina moderna.</a:t>
            </a:r>
          </a:p>
          <a:p>
            <a:r>
              <a:rPr lang="it-IT" sz="1100"/>
              <a:t>L’Ucraina, al di là della sua definizione statuale, è comunque una nazione con una lunga storia e una propria identità. Lenin e i bolscevichi hanno avuto un ruolo nella definizione dei confini dell'Ucraina quale Stato moderno, ma va sottolineato che non hanno creato l'idea di una nazione ucraina. Per curiosità, la Crimea russa è stata attribuita all'Ucraina nel 1954, dal capo dell’URSS Nikita Krusev, ucraino di nascita.</a:t>
            </a:r>
          </a:p>
          <a:p>
            <a:r>
              <a:rPr lang="it-IT" sz="1100"/>
              <a:t>Stando alle dichiarazioni del capo del Pentagono alla NATO, </a:t>
            </a:r>
            <a:r>
              <a:rPr lang="it-IT" sz="1100" b="1"/>
              <a:t>Pete Hegseth</a:t>
            </a:r>
            <a:r>
              <a:rPr lang="it-IT" sz="1100"/>
              <a:t>, che abbiamo già citato, in pratica Putin avrebbe già ricevuto tutto quello che può chiedere: «</a:t>
            </a:r>
            <a:r>
              <a:rPr lang="it-IT" sz="1100" b="1" i="1"/>
              <a:t>E’ irrealistico l’ingresso di Kiev nella NATO e il ritorno ai territori pre-2014</a:t>
            </a:r>
            <a:r>
              <a:rPr lang="it-IT" sz="1100"/>
              <a:t>»..</a:t>
            </a:r>
          </a:p>
        </p:txBody>
      </p:sp>
      <p:pic>
        <p:nvPicPr>
          <p:cNvPr id="5" name="Immagine 4">
            <a:extLst>
              <a:ext uri="{FF2B5EF4-FFF2-40B4-BE49-F238E27FC236}">
                <a16:creationId xmlns:a16="http://schemas.microsoft.com/office/drawing/2014/main" id="{C919F900-1A0B-246C-A957-B5E530191441}"/>
              </a:ext>
            </a:extLst>
          </p:cNvPr>
          <p:cNvPicPr>
            <a:picLocks noChangeAspect="1"/>
          </p:cNvPicPr>
          <p:nvPr/>
        </p:nvPicPr>
        <p:blipFill>
          <a:blip r:embed="rId2"/>
          <a:stretch>
            <a:fillRect/>
          </a:stretch>
        </p:blipFill>
        <p:spPr>
          <a:xfrm>
            <a:off x="6719367" y="2550036"/>
            <a:ext cx="4788505" cy="2715948"/>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71653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id="{BA54DB33-D697-6CB0-3EEB-3D074396685A}"/>
              </a:ext>
            </a:extLst>
          </p:cNvPr>
          <p:cNvSpPr>
            <a:spLocks noGrp="1"/>
          </p:cNvSpPr>
          <p:nvPr>
            <p:ph type="title"/>
          </p:nvPr>
        </p:nvSpPr>
        <p:spPr>
          <a:xfrm>
            <a:off x="1137034" y="609597"/>
            <a:ext cx="9392421" cy="1330841"/>
          </a:xfrm>
        </p:spPr>
        <p:txBody>
          <a:bodyPr>
            <a:normAutofit/>
          </a:bodyPr>
          <a:lstStyle/>
          <a:p>
            <a:r>
              <a:rPr lang="it-IT" dirty="0"/>
              <a:t>L’incontro a Riad per «normalizzare le relazioni» Russia-America</a:t>
            </a:r>
          </a:p>
        </p:txBody>
      </p:sp>
      <p:sp>
        <p:nvSpPr>
          <p:cNvPr id="3" name="Segnaposto contenuto 2">
            <a:extLst>
              <a:ext uri="{FF2B5EF4-FFF2-40B4-BE49-F238E27FC236}">
                <a16:creationId xmlns:a16="http://schemas.microsoft.com/office/drawing/2014/main" id="{4AA1A9E4-9BB5-70FB-7AE2-D139B9ED24E6}"/>
              </a:ext>
            </a:extLst>
          </p:cNvPr>
          <p:cNvSpPr>
            <a:spLocks noGrp="1"/>
          </p:cNvSpPr>
          <p:nvPr>
            <p:ph idx="1"/>
          </p:nvPr>
        </p:nvSpPr>
        <p:spPr>
          <a:xfrm>
            <a:off x="1137034" y="2198362"/>
            <a:ext cx="4958966" cy="3917773"/>
          </a:xfrm>
        </p:spPr>
        <p:txBody>
          <a:bodyPr>
            <a:normAutofit/>
          </a:bodyPr>
          <a:lstStyle/>
          <a:p>
            <a:r>
              <a:rPr lang="it-IT" sz="1100"/>
              <a:t>Fox News, sulla base di molteplici fonti diplomatiche, a proposito dei </a:t>
            </a:r>
            <a:r>
              <a:rPr lang="it-IT" sz="1100" b="1"/>
              <a:t>colloqui di Riad Mosca-Washington (18 febbraio 2025)</a:t>
            </a:r>
            <a:r>
              <a:rPr lang="it-IT" sz="1100"/>
              <a:t>, riferisce sulla discussione di un piano di pace in tre fasi: la prima è il cessate il fuoco, la seconda elezioni in Ucraina, la terza la pace vera e propria.</a:t>
            </a:r>
          </a:p>
          <a:p>
            <a:r>
              <a:rPr lang="it-IT" sz="1100"/>
              <a:t>Il ministro degli esteri russo Lavrov ha detto che la Russia non accetterà contingenti di peacekeeping provenienti da Paesi della NATO, sotto qualsivoglia bandiera. </a:t>
            </a:r>
          </a:p>
          <a:p>
            <a:r>
              <a:rPr lang="it-IT" sz="1100"/>
              <a:t>Il portavoce del Cremlino Peskov si è detto aperto a una adesione dell’Ucraina alla UE. E’ da ricordare che, sulla base del Trattato dell’Unione Europea, «</a:t>
            </a:r>
            <a:r>
              <a:rPr lang="it-IT" sz="1100" i="1"/>
              <a:t>qualora uno Stato membro subisca una aggressione armata sul suo territorio, gli altri Stati membri sono tenuti a prestargli aiuto e assistenza con tutti i mezzi in loro possesso, in conformità dell’articolo 51 della Carta delle Nazioni Unite</a:t>
            </a:r>
            <a:r>
              <a:rPr lang="it-IT" sz="1100"/>
              <a:t>».</a:t>
            </a:r>
          </a:p>
          <a:p>
            <a:r>
              <a:rPr lang="it-IT" sz="1100"/>
              <a:t>Il segretario di Stato Rubio ha specificato che Kiev siederà al tavolo delle trattative e a un certo punto la stessa UE, finora tenuta fuori, potrebbe avervi un ruolo.</a:t>
            </a:r>
          </a:p>
          <a:p>
            <a:r>
              <a:rPr lang="it-IT" sz="1100"/>
              <a:t>Le ambasciate nelle rispettive capitali saranno ripristinate e Trump e Putin si incontreranno presto di persona.</a:t>
            </a:r>
          </a:p>
          <a:p>
            <a:endParaRPr lang="it-IT" sz="1100"/>
          </a:p>
        </p:txBody>
      </p:sp>
      <p:pic>
        <p:nvPicPr>
          <p:cNvPr id="5" name="Immagine 4">
            <a:extLst>
              <a:ext uri="{FF2B5EF4-FFF2-40B4-BE49-F238E27FC236}">
                <a16:creationId xmlns:a16="http://schemas.microsoft.com/office/drawing/2014/main" id="{72F8CBE4-86BE-5455-F3D5-599801C7B299}"/>
              </a:ext>
            </a:extLst>
          </p:cNvPr>
          <p:cNvPicPr>
            <a:picLocks noChangeAspect="1"/>
          </p:cNvPicPr>
          <p:nvPr/>
        </p:nvPicPr>
        <p:blipFill>
          <a:blip r:embed="rId2"/>
          <a:stretch>
            <a:fillRect/>
          </a:stretch>
        </p:blipFill>
        <p:spPr>
          <a:xfrm>
            <a:off x="6795154" y="2184914"/>
            <a:ext cx="4636931" cy="3755915"/>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216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B08C04-6E26-F69A-AC21-7790C35F034D}"/>
              </a:ext>
            </a:extLst>
          </p:cNvPr>
          <p:cNvSpPr>
            <a:spLocks noGrp="1"/>
          </p:cNvSpPr>
          <p:nvPr>
            <p:ph type="title"/>
          </p:nvPr>
        </p:nvSpPr>
        <p:spPr/>
        <p:txBody>
          <a:bodyPr/>
          <a:lstStyle/>
          <a:p>
            <a:r>
              <a:rPr lang="it-IT" dirty="0"/>
              <a:t>Traduciamo gli accadimenti nel linguaggio «popolano» dei Disarmisti esigenti</a:t>
            </a:r>
          </a:p>
        </p:txBody>
      </p:sp>
      <p:sp>
        <p:nvSpPr>
          <p:cNvPr id="3" name="Segnaposto contenuto 2">
            <a:extLst>
              <a:ext uri="{FF2B5EF4-FFF2-40B4-BE49-F238E27FC236}">
                <a16:creationId xmlns:a16="http://schemas.microsoft.com/office/drawing/2014/main" id="{2426864B-90EC-1E3B-8BF1-109F220BF518}"/>
              </a:ext>
            </a:extLst>
          </p:cNvPr>
          <p:cNvSpPr>
            <a:spLocks noGrp="1"/>
          </p:cNvSpPr>
          <p:nvPr>
            <p:ph idx="1"/>
          </p:nvPr>
        </p:nvSpPr>
        <p:spPr/>
        <p:txBody>
          <a:bodyPr>
            <a:normAutofit fontScale="70000" lnSpcReduction="20000"/>
          </a:bodyPr>
          <a:lstStyle/>
          <a:p>
            <a:r>
              <a:rPr lang="it-IT" dirty="0"/>
              <a:t>Affrontiamo, nell'incontro online, 2 problemi:1)- la "brutta pace" della nuova Yalta Trump-Putin-</a:t>
            </a:r>
            <a:r>
              <a:rPr lang="it-IT" dirty="0" err="1"/>
              <a:t>Xi</a:t>
            </a:r>
            <a:r>
              <a:rPr lang="it-IT" dirty="0"/>
              <a:t> è sempre meglio della "bella guerra" per la "pace giusta" in Ucraina (cioè la continuazione del conflitto armato in disputa sui confini): ci dà tempo e spazio per lavorare alla "bella pace", alla pace positiva, che come antimilitaristi nonviolenti sogniamo. 2)- l'Europa che vuole farsi valere non è quella che recrimina perché stanno facendo una "brutta pace" alle sue spalle, volendo la continuazione della guerra che la sta affossando, e volendo attrezzarsi per una economia di guerra e per le guerre: è invece quella che si batte perché da una brutta tregua si passi a una "bella pace". Si tratta di lavorare per la sicurezza multilaterale superando la cultura del nemico e riprendendo i rapporti energetici ed economici con la Russia. </a:t>
            </a:r>
          </a:p>
          <a:p>
            <a:r>
              <a:rPr lang="it-IT" dirty="0"/>
              <a:t>Il working paper che abbiamo incardinato per la conferenza di New York, Disarmisti esigenti e Costituente Terra, con la collaborazione di altri soggetti, individua tre sentieri strategici per passare dalla proibizione alla eliminazione effettiva delle armi nucleari:1) il tavolo delle potenze nucleari per adottare il NO FIRST USE 2) Helsinki 2 legata anche alle campagne per le denuclearizzazioni e smilitarizzazioni regionali, contro l'installazione dei nuovi euromissili (bisogna imparare dal movimento che negli anni '80 ebbe come città simbolo Comiso!) 3) il progetto di Costituzione della Terra.</a:t>
            </a:r>
          </a:p>
        </p:txBody>
      </p:sp>
    </p:spTree>
    <p:extLst>
      <p:ext uri="{BB962C8B-B14F-4D97-AF65-F5344CB8AC3E}">
        <p14:creationId xmlns:p14="http://schemas.microsoft.com/office/powerpoint/2010/main" val="267060146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574</TotalTime>
  <Words>3556</Words>
  <Application>Microsoft Office PowerPoint</Application>
  <PresentationFormat>Widescreen</PresentationFormat>
  <Paragraphs>90</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Aptos</vt:lpstr>
      <vt:lpstr>Aptos Display</vt:lpstr>
      <vt:lpstr>Arial</vt:lpstr>
      <vt:lpstr>Google Sans</vt:lpstr>
      <vt:lpstr>Tema di Office</vt:lpstr>
      <vt:lpstr>Per la «bella pace» nella nuova Yalta delle «brutte tregue».  Cogliere l’occasione per rilanciare le proposte e le iniziative disarmiste.</vt:lpstr>
      <vt:lpstr>Una svolta storica nell’assetto geopolitico globale?</vt:lpstr>
      <vt:lpstr>Il riposizionamento strategico degli USA è di carattere generale</vt:lpstr>
      <vt:lpstr>Gli aspetti chiave della rottura con l’ideologia neocon dominante</vt:lpstr>
      <vt:lpstr>USA-Israele: Jeffrey Sachs propende per la continuità</vt:lpstr>
      <vt:lpstr>Trump a Zelensky : «You are fired!»</vt:lpstr>
      <vt:lpstr>Se fosse Lenin, Putin già canterebbe vittoria</vt:lpstr>
      <vt:lpstr>L’incontro a Riad per «normalizzare le relazioni» Russia-America</vt:lpstr>
      <vt:lpstr>Traduciamo gli accadimenti nel linguaggio «popolano» dei Disarmisti esigenti</vt:lpstr>
      <vt:lpstr>Trump parla di frenare la corsa agli armamenti nucleari e di ridurre le spese militari: non è questa forse una occasione da cogliere?</vt:lpstr>
      <vt:lpstr>La risposta dei leader europei: i vertici di Macron che tifa per la guerra</vt:lpstr>
      <vt:lpstr>Raniero La Valle: «Serviva un folle per dire che l’Occidente è morto»</vt:lpstr>
      <vt:lpstr>Le posizioni di «Sbilanciamoci»: «puzza» l’assenza dell’ONU e della UE</vt:lpstr>
      <vt:lpstr>E’ dovere dei disarmisti riprendere l’iniziativa</vt:lpstr>
      <vt:lpstr>Il punto centrale, per non restare isolati, è organizzare la resistenza popolare contro l’economia di guerra </vt:lpstr>
      <vt:lpstr>Il capro espiatorio dell’immigrazione incontrollata</vt:lpstr>
      <vt:lpstr>La sfiducia crescente contro le istituzioni</vt:lpstr>
      <vt:lpstr>Pazienti, non pazientiamo troppo!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alfonso navarra</dc:creator>
  <cp:lastModifiedBy>alfonso navarra</cp:lastModifiedBy>
  <cp:revision>6</cp:revision>
  <dcterms:created xsi:type="dcterms:W3CDTF">2025-02-19T16:33:01Z</dcterms:created>
  <dcterms:modified xsi:type="dcterms:W3CDTF">2025-02-20T02:39:08Z</dcterms:modified>
</cp:coreProperties>
</file>